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A6B2"/>
    <a:srgbClr val="56CCC7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534" autoAdjust="0"/>
    <p:restoredTop sz="94706" autoAdjust="0"/>
  </p:normalViewPr>
  <p:slideViewPr>
    <p:cSldViewPr snapToGrid="0" snapToObjects="1" showGuides="1">
      <p:cViewPr>
        <p:scale>
          <a:sx n="85" d="100"/>
          <a:sy n="85" d="100"/>
        </p:scale>
        <p:origin x="3592" y="4552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mi:Desktop:Nicaragua%202015:Dengue%20project:Graphs%20for%20demographics%20and%20sco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mi:Desktop:Nicaragua%202015:Dengue%20project:Graphs%20for%20demographics%20and%20sco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mi:Desktop:Nicaragua%202015:Dengue%20project:Graphs%20for%20demographics%20and%20sco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mi:Desktop:Nicaragua%202015:Dengue%20project:Graphs%20for%20demographics%20and%20sco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mi:Desktop:Nicaragua%202015:Dengue%20project:Graphs%20for%20demographics%20and%20sco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mi:Desktop:Nicaragua%202015:Dengue%20project:Graphs%20for%20demographics%20and%20sco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Specialty</a:t>
            </a:r>
          </a:p>
        </c:rich>
      </c:tx>
      <c:layout>
        <c:manualLayout>
          <c:xMode val="edge"/>
          <c:yMode val="edge"/>
          <c:x val="0.298232680749053"/>
          <c:y val="0.0271535683958121"/>
        </c:manualLayout>
      </c:layout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Number of Dengue Cases Seen </a:t>
            </a:r>
          </a:p>
        </c:rich>
      </c:tx>
      <c:layout>
        <c:manualLayout>
          <c:xMode val="edge"/>
          <c:yMode val="edge"/>
          <c:x val="0.0977529161875398"/>
          <c:y val="0.01967484351786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4389939759742"/>
          <c:y val="0.204466778980407"/>
          <c:w val="0.425710990708706"/>
          <c:h val="0.667004097423428"/>
        </c:manualLayout>
      </c:layout>
      <c:doughnut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Demographics!$A$50:$A$52</c:f>
              <c:strCache>
                <c:ptCount val="3"/>
                <c:pt idx="0">
                  <c:v>Number of Dengue Cases Seen</c:v>
                </c:pt>
                <c:pt idx="1">
                  <c:v>&lt;10</c:v>
                </c:pt>
                <c:pt idx="2">
                  <c:v>≥10</c:v>
                </c:pt>
              </c:strCache>
            </c:strRef>
          </c:cat>
          <c:val>
            <c:numRef>
              <c:f>Demographics!$B$50:$B$52</c:f>
              <c:numCache>
                <c:formatCode>General</c:formatCode>
                <c:ptCount val="3"/>
                <c:pt idx="1">
                  <c:v>9.0</c:v>
                </c:pt>
                <c:pt idx="2">
                  <c:v>36.0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Specialty</a:t>
            </a:r>
          </a:p>
        </c:rich>
      </c:tx>
      <c:layout>
        <c:manualLayout>
          <c:xMode val="edge"/>
          <c:yMode val="edge"/>
          <c:x val="0.324287644845356"/>
          <c:y val="0.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3"/>
          <c:dLbls>
            <c:dLbl>
              <c:idx val="0"/>
              <c:layout>
                <c:manualLayout>
                  <c:x val="0.0272756156957674"/>
                  <c:y val="-0.0111890438031009"/>
                </c:manualLayout>
              </c:layout>
              <c:spPr/>
              <c:txPr>
                <a:bodyPr/>
                <a:lstStyle/>
                <a:p>
                  <a:pPr>
                    <a:defRPr sz="8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3013641927945"/>
                  <c:y val="-0.145779609100922"/>
                </c:manualLayout>
              </c:layout>
              <c:spPr/>
              <c:txPr>
                <a:bodyPr/>
                <a:lstStyle/>
                <a:p>
                  <a:pPr>
                    <a:defRPr sz="9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00805009424481883"/>
                  <c:y val="0.04517971851287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Demographics!$A$3:$A$6</c:f>
              <c:strCache>
                <c:ptCount val="4"/>
                <c:pt idx="0">
                  <c:v>Pediatrics</c:v>
                </c:pt>
                <c:pt idx="1">
                  <c:v>General Medicine</c:v>
                </c:pt>
                <c:pt idx="2">
                  <c:v>IM</c:v>
                </c:pt>
                <c:pt idx="3">
                  <c:v>Surgery</c:v>
                </c:pt>
              </c:strCache>
            </c:strRef>
          </c:cat>
          <c:val>
            <c:numRef>
              <c:f>Demographics!$B$3:$B$6</c:f>
              <c:numCache>
                <c:formatCode>General</c:formatCode>
                <c:ptCount val="4"/>
                <c:pt idx="0">
                  <c:v>5.0</c:v>
                </c:pt>
                <c:pt idx="1">
                  <c:v>28.0</c:v>
                </c:pt>
                <c:pt idx="2">
                  <c:v>2.0</c:v>
                </c:pt>
                <c:pt idx="3">
                  <c:v>9.0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Location of</a:t>
            </a:r>
            <a:r>
              <a:rPr lang="en-US" sz="1600" baseline="0"/>
              <a:t> Medical School Completed</a:t>
            </a:r>
            <a:endParaRPr lang="en-US" sz="16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2"/>
              <c:layout>
                <c:manualLayout>
                  <c:x val="-0.257099016469095"/>
                  <c:y val="0.05735098330100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Demographics!$A$18:$A$20</c:f>
              <c:strCache>
                <c:ptCount val="3"/>
                <c:pt idx="0">
                  <c:v>Managua</c:v>
                </c:pt>
                <c:pt idx="1">
                  <c:v>Leon</c:v>
                </c:pt>
                <c:pt idx="2">
                  <c:v>Out of Country</c:v>
                </c:pt>
              </c:strCache>
            </c:strRef>
          </c:cat>
          <c:val>
            <c:numRef>
              <c:f>Demographics!$B$18:$B$20</c:f>
              <c:numCache>
                <c:formatCode>General</c:formatCode>
                <c:ptCount val="3"/>
                <c:pt idx="0">
                  <c:v>6.0</c:v>
                </c:pt>
                <c:pt idx="1">
                  <c:v>38.0</c:v>
                </c:pt>
                <c:pt idx="2">
                  <c:v>1.0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Years In</a:t>
            </a:r>
            <a:r>
              <a:rPr lang="en-US" baseline="0" dirty="0"/>
              <a:t> </a:t>
            </a:r>
            <a:r>
              <a:rPr lang="en-US" baseline="0" dirty="0" smtClean="0"/>
              <a:t>Experience</a:t>
            </a:r>
            <a:endParaRPr lang="en-US" dirty="0"/>
          </a:p>
        </c:rich>
      </c:tx>
      <c:layout>
        <c:manualLayout>
          <c:xMode val="edge"/>
          <c:yMode val="edge"/>
          <c:x val="0.290225762252129"/>
          <c:y val="0.108506423523314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Demographics!$A$35:$A$37</c:f>
              <c:strCache>
                <c:ptCount val="3"/>
                <c:pt idx="0">
                  <c:v>0 to 5</c:v>
                </c:pt>
                <c:pt idx="1">
                  <c:v>6 to 10</c:v>
                </c:pt>
                <c:pt idx="2">
                  <c:v>&gt;11</c:v>
                </c:pt>
              </c:strCache>
            </c:strRef>
          </c:cat>
          <c:val>
            <c:numRef>
              <c:f>Demographics!$B$35:$B$37</c:f>
              <c:numCache>
                <c:formatCode>General</c:formatCode>
                <c:ptCount val="3"/>
                <c:pt idx="0">
                  <c:v>27.0</c:v>
                </c:pt>
                <c:pt idx="1">
                  <c:v>13.0</c:v>
                </c:pt>
                <c:pt idx="2">
                  <c:v>5.0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Average Score</a:t>
            </a:r>
            <a:r>
              <a:rPr lang="en-US" baseline="0" dirty="0"/>
              <a:t> For </a:t>
            </a:r>
            <a:r>
              <a:rPr lang="en-US" baseline="0" dirty="0" smtClean="0"/>
              <a:t>Different Categories of Questions </a:t>
            </a:r>
            <a:endParaRPr lang="en-US" dirty="0"/>
          </a:p>
        </c:rich>
      </c:tx>
      <c:layout/>
      <c:overlay val="0"/>
      <c:spPr>
        <a:solidFill>
          <a:schemeClr val="bg1"/>
        </a:solidFill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2A1B"/>
            </a:solidFill>
          </c:spPr>
          <c:invertIfNegative val="0"/>
          <c:dLbls>
            <c:delete val="1"/>
          </c:dLbls>
          <c:cat>
            <c:strRef>
              <c:f>'Score by type of questions'!$A$2:$A$5</c:f>
              <c:strCache>
                <c:ptCount val="4"/>
                <c:pt idx="0">
                  <c:v>Microbiology (N=3)</c:v>
                </c:pt>
                <c:pt idx="1">
                  <c:v>Pathophysiology &amp; Dengue Clinical Presentation (N=3)</c:v>
                </c:pt>
                <c:pt idx="2">
                  <c:v>Diagnostic Test (N=3)</c:v>
                </c:pt>
                <c:pt idx="3">
                  <c:v>Treatment (N=4)</c:v>
                </c:pt>
              </c:strCache>
            </c:strRef>
          </c:cat>
          <c:val>
            <c:numRef>
              <c:f>'Score by type of questions'!$B$2:$B$5</c:f>
              <c:numCache>
                <c:formatCode>General</c:formatCode>
                <c:ptCount val="4"/>
                <c:pt idx="0">
                  <c:v>93.2</c:v>
                </c:pt>
                <c:pt idx="1">
                  <c:v>84.4</c:v>
                </c:pt>
                <c:pt idx="2">
                  <c:v>77.9</c:v>
                </c:pt>
                <c:pt idx="3">
                  <c:v>83.5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075531736"/>
        <c:axId val="-1985286168"/>
      </c:barChart>
      <c:catAx>
        <c:axId val="-2075531736"/>
        <c:scaling>
          <c:orientation val="minMax"/>
        </c:scaling>
        <c:delete val="0"/>
        <c:axPos val="b"/>
        <c:majorTickMark val="none"/>
        <c:minorTickMark val="none"/>
        <c:tickLblPos val="nextTo"/>
        <c:crossAx val="-1985286168"/>
        <c:crosses val="autoZero"/>
        <c:auto val="1"/>
        <c:lblAlgn val="ctr"/>
        <c:lblOffset val="100"/>
        <c:noMultiLvlLbl val="0"/>
      </c:catAx>
      <c:valAx>
        <c:axId val="-1985286168"/>
        <c:scaling>
          <c:orientation val="minMax"/>
          <c:min val="0.0"/>
        </c:scaling>
        <c:delete val="1"/>
        <c:axPos val="l"/>
        <c:numFmt formatCode="General" sourceLinked="1"/>
        <c:majorTickMark val="none"/>
        <c:minorTickMark val="none"/>
        <c:tickLblPos val="nextTo"/>
        <c:crossAx val="-2075531736"/>
        <c:crosses val="autoZero"/>
        <c:crossBetween val="between"/>
        <c:majorUnit val="20.0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srgbClr val="000000">
          <a:alpha val="43000"/>
        </a:srgbClr>
      </a:outerShdw>
    </a:effectLst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E7F4B8-4778-BB4A-83DA-76B6BA861DB6}" type="doc">
      <dgm:prSet loTypeId="urn:microsoft.com/office/officeart/2005/8/layout/radial3" loCatId="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184BA1D-1671-D146-80A8-2C9D8BEE53D9}">
      <dgm:prSet phldrT="[Text]"/>
      <dgm:spPr/>
      <dgm:t>
        <a:bodyPr/>
        <a:lstStyle/>
        <a:p>
          <a:r>
            <a:rPr lang="en-US" dirty="0"/>
            <a:t>Assessment of Knowledge on Dengue </a:t>
          </a:r>
        </a:p>
      </dgm:t>
    </dgm:pt>
    <dgm:pt modelId="{9E7CD410-BAE2-3E4A-9ADA-B2D59B2CA180}" type="parTrans" cxnId="{5892B0D4-A161-E548-B13F-A493DA7A2A2C}">
      <dgm:prSet/>
      <dgm:spPr/>
      <dgm:t>
        <a:bodyPr/>
        <a:lstStyle/>
        <a:p>
          <a:endParaRPr lang="en-US"/>
        </a:p>
      </dgm:t>
    </dgm:pt>
    <dgm:pt modelId="{AE2F2168-95FC-D94D-AEC0-80D18C8ED702}" type="sibTrans" cxnId="{5892B0D4-A161-E548-B13F-A493DA7A2A2C}">
      <dgm:prSet/>
      <dgm:spPr/>
      <dgm:t>
        <a:bodyPr/>
        <a:lstStyle/>
        <a:p>
          <a:endParaRPr lang="en-US"/>
        </a:p>
      </dgm:t>
    </dgm:pt>
    <dgm:pt modelId="{DD03F843-2815-DC42-B4C1-3B3A6A7CB10C}">
      <dgm:prSet phldrT="[Text]" custT="1"/>
      <dgm:spPr/>
      <dgm:t>
        <a:bodyPr/>
        <a:lstStyle/>
        <a:p>
          <a:r>
            <a:rPr lang="en-US" sz="1400" dirty="0"/>
            <a:t>Micro:</a:t>
          </a:r>
        </a:p>
        <a:p>
          <a:r>
            <a:rPr lang="en-US" sz="1400" dirty="0"/>
            <a:t> </a:t>
          </a:r>
          <a:r>
            <a:rPr lang="en-US" sz="1400" dirty="0" smtClean="0"/>
            <a:t>Q4,5,6</a:t>
          </a:r>
          <a:endParaRPr lang="en-US" sz="1400" dirty="0"/>
        </a:p>
      </dgm:t>
    </dgm:pt>
    <dgm:pt modelId="{3073A7FC-79D0-A64F-ABE3-2B0E01C1429E}" type="parTrans" cxnId="{7D5B0602-4BF9-9444-BF3C-9B3F16580F29}">
      <dgm:prSet/>
      <dgm:spPr/>
      <dgm:t>
        <a:bodyPr/>
        <a:lstStyle/>
        <a:p>
          <a:endParaRPr lang="en-US"/>
        </a:p>
      </dgm:t>
    </dgm:pt>
    <dgm:pt modelId="{13BCD299-9C53-0D4E-AA00-CCDFACF259E2}" type="sibTrans" cxnId="{7D5B0602-4BF9-9444-BF3C-9B3F16580F29}">
      <dgm:prSet/>
      <dgm:spPr/>
      <dgm:t>
        <a:bodyPr/>
        <a:lstStyle/>
        <a:p>
          <a:endParaRPr lang="en-US"/>
        </a:p>
      </dgm:t>
    </dgm:pt>
    <dgm:pt modelId="{9AC993A9-C0EB-FF40-9DEE-07066A8BFAD0}">
      <dgm:prSet phldrT="[Text]" custT="1"/>
      <dgm:spPr/>
      <dgm:t>
        <a:bodyPr/>
        <a:lstStyle/>
        <a:p>
          <a:r>
            <a:rPr lang="en-US" sz="1200" dirty="0"/>
            <a:t>Treatment:</a:t>
          </a:r>
        </a:p>
        <a:p>
          <a:r>
            <a:rPr lang="en-US" sz="1200" dirty="0"/>
            <a:t>Q 8, 10, 11,13</a:t>
          </a:r>
        </a:p>
      </dgm:t>
    </dgm:pt>
    <dgm:pt modelId="{0EB8B669-F0D7-9646-88D4-F654A7681A6A}" type="parTrans" cxnId="{2E46A5C0-BB4F-D940-95BF-AF8434246B0E}">
      <dgm:prSet/>
      <dgm:spPr/>
      <dgm:t>
        <a:bodyPr/>
        <a:lstStyle/>
        <a:p>
          <a:endParaRPr lang="en-US"/>
        </a:p>
      </dgm:t>
    </dgm:pt>
    <dgm:pt modelId="{ACB91183-EA0B-944F-AA71-02131CF876EF}" type="sibTrans" cxnId="{2E46A5C0-BB4F-D940-95BF-AF8434246B0E}">
      <dgm:prSet/>
      <dgm:spPr/>
      <dgm:t>
        <a:bodyPr/>
        <a:lstStyle/>
        <a:p>
          <a:endParaRPr lang="en-US"/>
        </a:p>
      </dgm:t>
    </dgm:pt>
    <dgm:pt modelId="{6863DFC5-5C36-A146-85C5-9322A8ACA234}">
      <dgm:prSet phldrT="[Text]"/>
      <dgm:spPr/>
      <dgm:t>
        <a:bodyPr/>
        <a:lstStyle/>
        <a:p>
          <a:r>
            <a:rPr lang="en-US"/>
            <a:t>Diagnostic test:</a:t>
          </a:r>
        </a:p>
        <a:p>
          <a:r>
            <a:rPr lang="en-US"/>
            <a:t> Q14,16,17</a:t>
          </a:r>
        </a:p>
      </dgm:t>
    </dgm:pt>
    <dgm:pt modelId="{01EB6CCE-3564-4A4D-9801-C8C091600731}" type="parTrans" cxnId="{5273DBE1-64F0-BA4F-8615-6E84FA016BCF}">
      <dgm:prSet/>
      <dgm:spPr/>
      <dgm:t>
        <a:bodyPr/>
        <a:lstStyle/>
        <a:p>
          <a:endParaRPr lang="en-US"/>
        </a:p>
      </dgm:t>
    </dgm:pt>
    <dgm:pt modelId="{29706E14-D6E7-8345-970B-4A8F18486116}" type="sibTrans" cxnId="{5273DBE1-64F0-BA4F-8615-6E84FA016BCF}">
      <dgm:prSet/>
      <dgm:spPr/>
      <dgm:t>
        <a:bodyPr/>
        <a:lstStyle/>
        <a:p>
          <a:endParaRPr lang="en-US"/>
        </a:p>
      </dgm:t>
    </dgm:pt>
    <dgm:pt modelId="{6B22F15B-166B-1945-8857-141F735FA83C}">
      <dgm:prSet phldrT="[Text]" custT="1"/>
      <dgm:spPr/>
      <dgm:t>
        <a:bodyPr/>
        <a:lstStyle/>
        <a:p>
          <a:r>
            <a:rPr lang="en-US" sz="1050" dirty="0"/>
            <a:t> </a:t>
          </a:r>
          <a:r>
            <a:rPr lang="en-US" sz="1050" dirty="0" err="1" smtClean="0"/>
            <a:t>Pathophysio</a:t>
          </a:r>
          <a:r>
            <a:rPr lang="en-US" sz="1050" dirty="0" smtClean="0"/>
            <a:t>&amp; </a:t>
          </a:r>
          <a:r>
            <a:rPr lang="en-US" sz="1050" dirty="0"/>
            <a:t>Clinical </a:t>
          </a:r>
          <a:r>
            <a:rPr lang="en-US" sz="1050" dirty="0" err="1" smtClean="0"/>
            <a:t>sx</a:t>
          </a:r>
          <a:r>
            <a:rPr lang="en-US" sz="1050" dirty="0" smtClean="0"/>
            <a:t> </a:t>
          </a:r>
          <a:r>
            <a:rPr lang="en-US" sz="1050" dirty="0"/>
            <a:t>recognition</a:t>
          </a:r>
        </a:p>
        <a:p>
          <a:r>
            <a:rPr lang="en-US" sz="1050" dirty="0"/>
            <a:t>Q 7, 9,12,</a:t>
          </a:r>
        </a:p>
      </dgm:t>
    </dgm:pt>
    <dgm:pt modelId="{DADE2088-B9A5-4F4A-A28B-322538082CD4}" type="parTrans" cxnId="{888206B7-A756-5D40-83A4-551289272F3A}">
      <dgm:prSet/>
      <dgm:spPr/>
      <dgm:t>
        <a:bodyPr/>
        <a:lstStyle/>
        <a:p>
          <a:endParaRPr lang="en-US"/>
        </a:p>
      </dgm:t>
    </dgm:pt>
    <dgm:pt modelId="{F39512B2-1532-DB49-BB82-4514861C50A9}" type="sibTrans" cxnId="{888206B7-A756-5D40-83A4-551289272F3A}">
      <dgm:prSet/>
      <dgm:spPr/>
      <dgm:t>
        <a:bodyPr/>
        <a:lstStyle/>
        <a:p>
          <a:endParaRPr lang="en-US"/>
        </a:p>
      </dgm:t>
    </dgm:pt>
    <dgm:pt modelId="{97B1E731-40BE-F143-910A-910912B8F761}" type="pres">
      <dgm:prSet presAssocID="{E1E7F4B8-4778-BB4A-83DA-76B6BA861DB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659069-56A2-144C-AB8B-D02817942858}" type="pres">
      <dgm:prSet presAssocID="{E1E7F4B8-4778-BB4A-83DA-76B6BA861DB6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C128CEBA-7B63-9A45-B973-BBEB3449E689}" type="pres">
      <dgm:prSet presAssocID="{4184BA1D-1671-D146-80A8-2C9D8BEE53D9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169871C2-1B5C-444C-880E-8867F2EA1A64}" type="pres">
      <dgm:prSet presAssocID="{DD03F843-2815-DC42-B4C1-3B3A6A7CB10C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4227F-460F-2041-84AC-F8BE87228749}" type="pres">
      <dgm:prSet presAssocID="{9AC993A9-C0EB-FF40-9DEE-07066A8BFAD0}" presName="node" presStyleLbl="vennNode1" presStyleIdx="2" presStyleCnt="5" custScaleX="135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A199F-17D8-A44A-8D23-4E69972E56E7}" type="pres">
      <dgm:prSet presAssocID="{6863DFC5-5C36-A146-85C5-9322A8ACA23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DCF81-10D4-7145-8203-9B74E9CE792E}" type="pres">
      <dgm:prSet presAssocID="{6B22F15B-166B-1945-8857-141F735FA83C}" presName="node" presStyleLbl="vennNode1" presStyleIdx="4" presStyleCnt="5" custScaleX="144868" custScaleY="103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828D03-1CEB-8641-845F-69291BE41797}" type="presOf" srcId="{9AC993A9-C0EB-FF40-9DEE-07066A8BFAD0}" destId="{9E44227F-460F-2041-84AC-F8BE87228749}" srcOrd="0" destOrd="0" presId="urn:microsoft.com/office/officeart/2005/8/layout/radial3"/>
    <dgm:cxn modelId="{FB0E42B1-FA6D-9D48-A8FC-0CB17B7EDC24}" type="presOf" srcId="{4184BA1D-1671-D146-80A8-2C9D8BEE53D9}" destId="{C128CEBA-7B63-9A45-B973-BBEB3449E689}" srcOrd="0" destOrd="0" presId="urn:microsoft.com/office/officeart/2005/8/layout/radial3"/>
    <dgm:cxn modelId="{75E5FCED-C539-AE4B-80D3-E6E7E36B6967}" type="presOf" srcId="{DD03F843-2815-DC42-B4C1-3B3A6A7CB10C}" destId="{169871C2-1B5C-444C-880E-8867F2EA1A64}" srcOrd="0" destOrd="0" presId="urn:microsoft.com/office/officeart/2005/8/layout/radial3"/>
    <dgm:cxn modelId="{FC4A6AB9-65EB-0D46-9CDE-EE9FDC25B603}" type="presOf" srcId="{E1E7F4B8-4778-BB4A-83DA-76B6BA861DB6}" destId="{97B1E731-40BE-F143-910A-910912B8F761}" srcOrd="0" destOrd="0" presId="urn:microsoft.com/office/officeart/2005/8/layout/radial3"/>
    <dgm:cxn modelId="{888206B7-A756-5D40-83A4-551289272F3A}" srcId="{4184BA1D-1671-D146-80A8-2C9D8BEE53D9}" destId="{6B22F15B-166B-1945-8857-141F735FA83C}" srcOrd="3" destOrd="0" parTransId="{DADE2088-B9A5-4F4A-A28B-322538082CD4}" sibTransId="{F39512B2-1532-DB49-BB82-4514861C50A9}"/>
    <dgm:cxn modelId="{EC7F4D59-D700-5C47-86DC-4D3FD430280B}" type="presOf" srcId="{6863DFC5-5C36-A146-85C5-9322A8ACA234}" destId="{752A199F-17D8-A44A-8D23-4E69972E56E7}" srcOrd="0" destOrd="0" presId="urn:microsoft.com/office/officeart/2005/8/layout/radial3"/>
    <dgm:cxn modelId="{7D5B0602-4BF9-9444-BF3C-9B3F16580F29}" srcId="{4184BA1D-1671-D146-80A8-2C9D8BEE53D9}" destId="{DD03F843-2815-DC42-B4C1-3B3A6A7CB10C}" srcOrd="0" destOrd="0" parTransId="{3073A7FC-79D0-A64F-ABE3-2B0E01C1429E}" sibTransId="{13BCD299-9C53-0D4E-AA00-CCDFACF259E2}"/>
    <dgm:cxn modelId="{5892B0D4-A161-E548-B13F-A493DA7A2A2C}" srcId="{E1E7F4B8-4778-BB4A-83DA-76B6BA861DB6}" destId="{4184BA1D-1671-D146-80A8-2C9D8BEE53D9}" srcOrd="0" destOrd="0" parTransId="{9E7CD410-BAE2-3E4A-9ADA-B2D59B2CA180}" sibTransId="{AE2F2168-95FC-D94D-AEC0-80D18C8ED702}"/>
    <dgm:cxn modelId="{2E46A5C0-BB4F-D940-95BF-AF8434246B0E}" srcId="{4184BA1D-1671-D146-80A8-2C9D8BEE53D9}" destId="{9AC993A9-C0EB-FF40-9DEE-07066A8BFAD0}" srcOrd="1" destOrd="0" parTransId="{0EB8B669-F0D7-9646-88D4-F654A7681A6A}" sibTransId="{ACB91183-EA0B-944F-AA71-02131CF876EF}"/>
    <dgm:cxn modelId="{5273DBE1-64F0-BA4F-8615-6E84FA016BCF}" srcId="{4184BA1D-1671-D146-80A8-2C9D8BEE53D9}" destId="{6863DFC5-5C36-A146-85C5-9322A8ACA234}" srcOrd="2" destOrd="0" parTransId="{01EB6CCE-3564-4A4D-9801-C8C091600731}" sibTransId="{29706E14-D6E7-8345-970B-4A8F18486116}"/>
    <dgm:cxn modelId="{4FBB1051-8D16-6A46-8794-2E48209F16B0}" type="presOf" srcId="{6B22F15B-166B-1945-8857-141F735FA83C}" destId="{C9CDCF81-10D4-7145-8203-9B74E9CE792E}" srcOrd="0" destOrd="0" presId="urn:microsoft.com/office/officeart/2005/8/layout/radial3"/>
    <dgm:cxn modelId="{BCD726B5-AF58-3C46-AB86-C30CA04B3DB2}" type="presParOf" srcId="{97B1E731-40BE-F143-910A-910912B8F761}" destId="{0B659069-56A2-144C-AB8B-D02817942858}" srcOrd="0" destOrd="0" presId="urn:microsoft.com/office/officeart/2005/8/layout/radial3"/>
    <dgm:cxn modelId="{7441F7B6-460D-904D-8FAB-49C6700A9BEE}" type="presParOf" srcId="{0B659069-56A2-144C-AB8B-D02817942858}" destId="{C128CEBA-7B63-9A45-B973-BBEB3449E689}" srcOrd="0" destOrd="0" presId="urn:microsoft.com/office/officeart/2005/8/layout/radial3"/>
    <dgm:cxn modelId="{766EB793-3A10-8E46-99A6-2533CB195825}" type="presParOf" srcId="{0B659069-56A2-144C-AB8B-D02817942858}" destId="{169871C2-1B5C-444C-880E-8867F2EA1A64}" srcOrd="1" destOrd="0" presId="urn:microsoft.com/office/officeart/2005/8/layout/radial3"/>
    <dgm:cxn modelId="{91D5C20A-3A9D-ED48-84E1-E9CBEF177A85}" type="presParOf" srcId="{0B659069-56A2-144C-AB8B-D02817942858}" destId="{9E44227F-460F-2041-84AC-F8BE87228749}" srcOrd="2" destOrd="0" presId="urn:microsoft.com/office/officeart/2005/8/layout/radial3"/>
    <dgm:cxn modelId="{5787C5B3-4D7A-DE4E-96A7-7E879C6B3B49}" type="presParOf" srcId="{0B659069-56A2-144C-AB8B-D02817942858}" destId="{752A199F-17D8-A44A-8D23-4E69972E56E7}" srcOrd="3" destOrd="0" presId="urn:microsoft.com/office/officeart/2005/8/layout/radial3"/>
    <dgm:cxn modelId="{46B4CE90-0D02-B242-879E-3F5A143D4D2F}" type="presParOf" srcId="{0B659069-56A2-144C-AB8B-D02817942858}" destId="{C9CDCF81-10D4-7145-8203-9B74E9CE792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8CEBA-7B63-9A45-B973-BBEB3449E689}">
      <dsp:nvSpPr>
        <dsp:cNvPr id="0" name=""/>
        <dsp:cNvSpPr/>
      </dsp:nvSpPr>
      <dsp:spPr>
        <a:xfrm>
          <a:off x="1044175" y="692403"/>
          <a:ext cx="1724933" cy="172493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Assessment of Knowledge on Dengue </a:t>
          </a:r>
        </a:p>
      </dsp:txBody>
      <dsp:txXfrm>
        <a:off x="1296786" y="945014"/>
        <a:ext cx="1219711" cy="1219711"/>
      </dsp:txXfrm>
    </dsp:sp>
    <dsp:sp modelId="{169871C2-1B5C-444C-880E-8867F2EA1A64}">
      <dsp:nvSpPr>
        <dsp:cNvPr id="0" name=""/>
        <dsp:cNvSpPr/>
      </dsp:nvSpPr>
      <dsp:spPr>
        <a:xfrm>
          <a:off x="1475408" y="307"/>
          <a:ext cx="862466" cy="8624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Micro: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 </a:t>
          </a:r>
          <a:r>
            <a:rPr lang="en-US" sz="1400" kern="1200" dirty="0" smtClean="0"/>
            <a:t>Q4,5,6</a:t>
          </a:r>
          <a:endParaRPr lang="en-US" sz="1400" kern="1200" dirty="0"/>
        </a:p>
      </dsp:txBody>
      <dsp:txXfrm>
        <a:off x="1601713" y="126612"/>
        <a:ext cx="609856" cy="609856"/>
      </dsp:txXfrm>
    </dsp:sp>
    <dsp:sp modelId="{9E44227F-460F-2041-84AC-F8BE87228749}">
      <dsp:nvSpPr>
        <dsp:cNvPr id="0" name=""/>
        <dsp:cNvSpPr/>
      </dsp:nvSpPr>
      <dsp:spPr>
        <a:xfrm>
          <a:off x="2447607" y="1123636"/>
          <a:ext cx="1164727" cy="8624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Treatment: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Q 8, 10, 11,13</a:t>
          </a:r>
        </a:p>
      </dsp:txBody>
      <dsp:txXfrm>
        <a:off x="2618177" y="1249941"/>
        <a:ext cx="823587" cy="609856"/>
      </dsp:txXfrm>
    </dsp:sp>
    <dsp:sp modelId="{752A199F-17D8-A44A-8D23-4E69972E56E7}">
      <dsp:nvSpPr>
        <dsp:cNvPr id="0" name=""/>
        <dsp:cNvSpPr/>
      </dsp:nvSpPr>
      <dsp:spPr>
        <a:xfrm>
          <a:off x="1475408" y="2246965"/>
          <a:ext cx="862466" cy="8624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Diagnostic test: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 Q14,16,17</a:t>
          </a:r>
        </a:p>
      </dsp:txBody>
      <dsp:txXfrm>
        <a:off x="1601713" y="2373270"/>
        <a:ext cx="609856" cy="609856"/>
      </dsp:txXfrm>
    </dsp:sp>
    <dsp:sp modelId="{C9CDCF81-10D4-7145-8203-9B74E9CE792E}">
      <dsp:nvSpPr>
        <dsp:cNvPr id="0" name=""/>
        <dsp:cNvSpPr/>
      </dsp:nvSpPr>
      <dsp:spPr>
        <a:xfrm>
          <a:off x="158594" y="1107085"/>
          <a:ext cx="1249438" cy="89556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/>
            <a:t> </a:t>
          </a:r>
          <a:r>
            <a:rPr lang="en-US" sz="1050" kern="1200" dirty="0" err="1" smtClean="0"/>
            <a:t>Pathophysio</a:t>
          </a:r>
          <a:r>
            <a:rPr lang="en-US" sz="1050" kern="1200" dirty="0" smtClean="0"/>
            <a:t>&amp; </a:t>
          </a:r>
          <a:r>
            <a:rPr lang="en-US" sz="1050" kern="1200" dirty="0"/>
            <a:t>Clinical </a:t>
          </a:r>
          <a:r>
            <a:rPr lang="en-US" sz="1050" kern="1200" dirty="0" err="1" smtClean="0"/>
            <a:t>sx</a:t>
          </a:r>
          <a:r>
            <a:rPr lang="en-US" sz="1050" kern="1200" dirty="0" smtClean="0"/>
            <a:t> </a:t>
          </a:r>
          <a:r>
            <a:rPr lang="en-US" sz="1050" kern="1200" dirty="0"/>
            <a:t>recognition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/>
            <a:t>Q 7, 9,12,</a:t>
          </a:r>
        </a:p>
      </dsp:txBody>
      <dsp:txXfrm>
        <a:off x="341570" y="1238238"/>
        <a:ext cx="883486" cy="63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2/23/16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26881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11462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649220"/>
            <a:ext cx="6286500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64922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5984" y="306316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5984" y="7298928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74412" y="774954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300226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74412" y="1343255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65116" y="769929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32869"/>
            <a:ext cx="8483204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21486"/>
            <a:ext cx="8483203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286703"/>
            <a:ext cx="848220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087450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632869"/>
            <a:ext cx="8487172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632869"/>
            <a:ext cx="8485018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063161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05432"/>
            <a:ext cx="8485018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39700"/>
            <a:ext cx="8485018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26881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11462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649220"/>
            <a:ext cx="6286500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64922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5984" y="306316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5984" y="7298928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74412" y="774954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300226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74412" y="1343255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65116" y="769929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2632869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0625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079512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32869"/>
            <a:ext cx="12950031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37372"/>
            <a:ext cx="12950031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2632869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08348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36368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3970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58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26881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11462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649220"/>
            <a:ext cx="6286500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64922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5984" y="306316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5984" y="7298928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74412" y="774954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300226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74412" y="1343255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65116" y="769929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3765639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36”x60” professional  poster</a:t>
            </a:r>
            <a:r>
              <a:rPr lang="en-US" sz="1800" smtClean="0">
                <a:latin typeface="Trebuchet MS" pitchFamily="34" charset="0"/>
              </a:rPr>
              <a:t>. You</a:t>
            </a:r>
            <a:r>
              <a:rPr lang="en-US" sz="1800" baseline="0" smtClean="0">
                <a:latin typeface="Trebuchet MS" pitchFamily="34" charset="0"/>
              </a:rPr>
              <a:t> can u</a:t>
            </a:r>
            <a:r>
              <a:rPr lang="en-US" sz="1800" smtClean="0">
                <a:latin typeface="Trebuchet MS" pitchFamily="34" charset="0"/>
              </a:rPr>
              <a:t>se</a:t>
            </a:r>
            <a:r>
              <a:rPr lang="en-US" sz="1800" baseline="0" smtClean="0">
                <a:latin typeface="Trebuchet MS" pitchFamily="34" charset="0"/>
              </a:rPr>
              <a:t> it to create your research poster and </a:t>
            </a:r>
            <a:r>
              <a:rPr lang="en-US" sz="1800" smtClean="0">
                <a:latin typeface="Trebuchet MS" pitchFamily="34" charset="0"/>
              </a:rPr>
              <a:t>save valuable time placing titles, subtitles,</a:t>
            </a:r>
            <a:r>
              <a:rPr lang="en-US" sz="1800" baseline="0" smtClean="0">
                <a:latin typeface="Trebuchet MS" pitchFamily="34" charset="0"/>
              </a:rPr>
              <a:t> text, and graphics</a:t>
            </a:r>
            <a:r>
              <a:rPr lang="en-US" sz="1800" smtClean="0">
                <a:latin typeface="Trebuchet MS" pitchFamily="34" charset="0"/>
              </a:rPr>
              <a:t>. </a:t>
            </a:r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To view our template tutorials, go online to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 smtClean="0">
                <a:latin typeface="Trebuchet MS" pitchFamily="34" charset="0"/>
              </a:rPr>
              <a:t>and click on 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When</a:t>
            </a:r>
            <a:r>
              <a:rPr lang="en-US" sz="1800" baseline="0" dirty="0" smtClean="0">
                <a:latin typeface="Trebuchet MS" pitchFamily="34" charset="0"/>
              </a:rPr>
              <a:t> you are ready to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aseline="0" dirty="0" smtClean="0">
                <a:latin typeface="Trebuchet MS" pitchFamily="34" charset="0"/>
              </a:rPr>
              <a:t> print your poster</a:t>
            </a:r>
            <a:r>
              <a:rPr lang="en-US" sz="1800" dirty="0" smtClean="0">
                <a:latin typeface="Trebuchet MS" pitchFamily="34" charset="0"/>
              </a:rPr>
              <a:t>,</a:t>
            </a:r>
            <a:r>
              <a:rPr lang="en-US" sz="1800" baseline="0" dirty="0" smtClean="0">
                <a:latin typeface="Trebuchet MS" pitchFamily="34" charset="0"/>
              </a:rPr>
              <a:t> go online to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algn="l" defTabSz="3765639"/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 smtClean="0">
                <a:latin typeface="Trebuchet MS" pitchFamily="34" charset="0"/>
              </a:rPr>
              <a:t> </a:t>
            </a:r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Trebuchet MS" pitchFamily="34" charset="0"/>
              </a:rPr>
              <a:t>To</a:t>
            </a:r>
            <a:r>
              <a:rPr lang="en-US" sz="1800" baseline="0" dirty="0" smtClean="0">
                <a:latin typeface="Trebuchet MS" pitchFamily="34" charset="0"/>
              </a:rPr>
              <a:t> add text, c</a:t>
            </a:r>
            <a:r>
              <a:rPr lang="en-US" sz="1800" dirty="0" smtClean="0">
                <a:latin typeface="Trebuchet MS" pitchFamily="34" charset="0"/>
              </a:rPr>
              <a:t>lick inside</a:t>
            </a:r>
            <a:r>
              <a:rPr lang="en-US" sz="18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 smtClean="0">
              <a:latin typeface="Trebuchet MS" pitchFamily="34" charset="0"/>
            </a:endParaRPr>
          </a:p>
          <a:p>
            <a:pPr defTabSz="376563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3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 smtClean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This template has four </a:t>
            </a:r>
            <a:r>
              <a:rPr lang="en-US" sz="18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column layouts.  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3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4941"/>
              </a:avLst>
            </a:prstGeom>
            <a:gradFill>
              <a:gsLst>
                <a:gs pos="0">
                  <a:srgbClr val="CDD2DE"/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3F5FA"/>
                </a:gs>
              </a:gsLst>
              <a:lin ang="162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4941"/>
              </a:avLst>
            </a:prstGeom>
            <a:gradFill>
              <a:gsLst>
                <a:gs pos="0">
                  <a:srgbClr val="CDD2DE"/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3F5FA"/>
                </a:gs>
              </a:gsLst>
              <a:lin ang="162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4941"/>
              </a:avLst>
            </a:prstGeom>
            <a:gradFill>
              <a:gsLst>
                <a:gs pos="0">
                  <a:srgbClr val="CDD2DE"/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3F5FA"/>
                </a:gs>
              </a:gsLst>
              <a:lin ang="162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3765639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36”x60” professional  poster</a:t>
            </a:r>
            <a:r>
              <a:rPr lang="en-US" sz="1800" smtClean="0">
                <a:latin typeface="Trebuchet MS" pitchFamily="34" charset="0"/>
              </a:rPr>
              <a:t>. You</a:t>
            </a:r>
            <a:r>
              <a:rPr lang="en-US" sz="1800" baseline="0" smtClean="0">
                <a:latin typeface="Trebuchet MS" pitchFamily="34" charset="0"/>
              </a:rPr>
              <a:t> can u</a:t>
            </a:r>
            <a:r>
              <a:rPr lang="en-US" sz="1800" smtClean="0">
                <a:latin typeface="Trebuchet MS" pitchFamily="34" charset="0"/>
              </a:rPr>
              <a:t>se</a:t>
            </a:r>
            <a:r>
              <a:rPr lang="en-US" sz="1800" baseline="0" smtClean="0">
                <a:latin typeface="Trebuchet MS" pitchFamily="34" charset="0"/>
              </a:rPr>
              <a:t> it to create your research poster and </a:t>
            </a:r>
            <a:r>
              <a:rPr lang="en-US" sz="1800" smtClean="0">
                <a:latin typeface="Trebuchet MS" pitchFamily="34" charset="0"/>
              </a:rPr>
              <a:t>save valuable time placing titles, subtitles,</a:t>
            </a:r>
            <a:r>
              <a:rPr lang="en-US" sz="1800" baseline="0" smtClean="0">
                <a:latin typeface="Trebuchet MS" pitchFamily="34" charset="0"/>
              </a:rPr>
              <a:t> text, and graphics</a:t>
            </a:r>
            <a:r>
              <a:rPr lang="en-US" sz="1800" smtClean="0">
                <a:latin typeface="Trebuchet MS" pitchFamily="34" charset="0"/>
              </a:rPr>
              <a:t>. </a:t>
            </a:r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To view our template tutorials, go online to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 smtClean="0">
                <a:latin typeface="Trebuchet MS" pitchFamily="34" charset="0"/>
              </a:rPr>
              <a:t>and click on 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When</a:t>
            </a:r>
            <a:r>
              <a:rPr lang="en-US" sz="1800" baseline="0" dirty="0" smtClean="0">
                <a:latin typeface="Trebuchet MS" pitchFamily="34" charset="0"/>
              </a:rPr>
              <a:t> you are ready to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aseline="0" dirty="0" smtClean="0">
                <a:latin typeface="Trebuchet MS" pitchFamily="34" charset="0"/>
              </a:rPr>
              <a:t> print your poster</a:t>
            </a:r>
            <a:r>
              <a:rPr lang="en-US" sz="1800" dirty="0" smtClean="0">
                <a:latin typeface="Trebuchet MS" pitchFamily="34" charset="0"/>
              </a:rPr>
              <a:t>,</a:t>
            </a:r>
            <a:r>
              <a:rPr lang="en-US" sz="1800" baseline="0" dirty="0" smtClean="0">
                <a:latin typeface="Trebuchet MS" pitchFamily="34" charset="0"/>
              </a:rPr>
              <a:t> go online to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algn="l" defTabSz="3765639"/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 smtClean="0">
                <a:latin typeface="Trebuchet MS" pitchFamily="34" charset="0"/>
              </a:rPr>
              <a:t> </a:t>
            </a:r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Trebuchet MS" pitchFamily="34" charset="0"/>
              </a:rPr>
              <a:t>To</a:t>
            </a:r>
            <a:r>
              <a:rPr lang="en-US" sz="1800" baseline="0" dirty="0" smtClean="0">
                <a:latin typeface="Trebuchet MS" pitchFamily="34" charset="0"/>
              </a:rPr>
              <a:t> add text, c</a:t>
            </a:r>
            <a:r>
              <a:rPr lang="en-US" sz="1800" dirty="0" smtClean="0">
                <a:latin typeface="Trebuchet MS" pitchFamily="34" charset="0"/>
              </a:rPr>
              <a:t>lick inside</a:t>
            </a:r>
            <a:r>
              <a:rPr lang="en-US" sz="18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 smtClean="0">
              <a:latin typeface="Trebuchet MS" pitchFamily="34" charset="0"/>
            </a:endParaRPr>
          </a:p>
          <a:p>
            <a:pPr defTabSz="376563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 userDrawn="1"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 userDrawn="1"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 userDrawn="1"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 smtClean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This template has four </a:t>
            </a:r>
            <a:r>
              <a:rPr lang="en-US" sz="18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column layouts.  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 userDrawn="1"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3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3868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3765639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36”x60” professional  poster</a:t>
            </a:r>
            <a:r>
              <a:rPr lang="en-US" sz="1800" smtClean="0">
                <a:latin typeface="Trebuchet MS" pitchFamily="34" charset="0"/>
              </a:rPr>
              <a:t>. You</a:t>
            </a:r>
            <a:r>
              <a:rPr lang="en-US" sz="1800" baseline="0" smtClean="0">
                <a:latin typeface="Trebuchet MS" pitchFamily="34" charset="0"/>
              </a:rPr>
              <a:t> can u</a:t>
            </a:r>
            <a:r>
              <a:rPr lang="en-US" sz="1800" smtClean="0">
                <a:latin typeface="Trebuchet MS" pitchFamily="34" charset="0"/>
              </a:rPr>
              <a:t>se</a:t>
            </a:r>
            <a:r>
              <a:rPr lang="en-US" sz="1800" baseline="0" smtClean="0">
                <a:latin typeface="Trebuchet MS" pitchFamily="34" charset="0"/>
              </a:rPr>
              <a:t> it to create your research poster and </a:t>
            </a:r>
            <a:r>
              <a:rPr lang="en-US" sz="1800" smtClean="0">
                <a:latin typeface="Trebuchet MS" pitchFamily="34" charset="0"/>
              </a:rPr>
              <a:t>save valuable time placing titles, subtitles,</a:t>
            </a:r>
            <a:r>
              <a:rPr lang="en-US" sz="1800" baseline="0" smtClean="0">
                <a:latin typeface="Trebuchet MS" pitchFamily="34" charset="0"/>
              </a:rPr>
              <a:t> text, and graphics</a:t>
            </a:r>
            <a:r>
              <a:rPr lang="en-US" sz="1800" smtClean="0">
                <a:latin typeface="Trebuchet MS" pitchFamily="34" charset="0"/>
              </a:rPr>
              <a:t>. </a:t>
            </a:r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To view our template tutorials, go online to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 smtClean="0">
                <a:latin typeface="Trebuchet MS" pitchFamily="34" charset="0"/>
              </a:rPr>
              <a:t>and click on 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When</a:t>
            </a:r>
            <a:r>
              <a:rPr lang="en-US" sz="1800" baseline="0" dirty="0" smtClean="0">
                <a:latin typeface="Trebuchet MS" pitchFamily="34" charset="0"/>
              </a:rPr>
              <a:t> you are ready to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aseline="0" dirty="0" smtClean="0">
                <a:latin typeface="Trebuchet MS" pitchFamily="34" charset="0"/>
              </a:rPr>
              <a:t> print your poster</a:t>
            </a:r>
            <a:r>
              <a:rPr lang="en-US" sz="1800" dirty="0" smtClean="0">
                <a:latin typeface="Trebuchet MS" pitchFamily="34" charset="0"/>
              </a:rPr>
              <a:t>,</a:t>
            </a:r>
            <a:r>
              <a:rPr lang="en-US" sz="1800" baseline="0" dirty="0" smtClean="0">
                <a:latin typeface="Trebuchet MS" pitchFamily="34" charset="0"/>
              </a:rPr>
              <a:t> go online to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algn="l" defTabSz="3765639"/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 smtClean="0">
                <a:latin typeface="Trebuchet MS" pitchFamily="34" charset="0"/>
              </a:rPr>
              <a:t> </a:t>
            </a:r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Trebuchet MS" pitchFamily="34" charset="0"/>
              </a:rPr>
              <a:t>To</a:t>
            </a:r>
            <a:r>
              <a:rPr lang="en-US" sz="1800" baseline="0" dirty="0" smtClean="0">
                <a:latin typeface="Trebuchet MS" pitchFamily="34" charset="0"/>
              </a:rPr>
              <a:t> add text, c</a:t>
            </a:r>
            <a:r>
              <a:rPr lang="en-US" sz="1800" dirty="0" smtClean="0">
                <a:latin typeface="Trebuchet MS" pitchFamily="34" charset="0"/>
              </a:rPr>
              <a:t>lick inside</a:t>
            </a:r>
            <a:r>
              <a:rPr lang="en-US" sz="18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 smtClean="0">
              <a:latin typeface="Trebuchet MS" pitchFamily="34" charset="0"/>
            </a:endParaRPr>
          </a:p>
          <a:p>
            <a:pPr defTabSz="376563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 userDrawn="1"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 userDrawn="1"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 userDrawn="1"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 userDrawn="1"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 smtClean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This template has four </a:t>
            </a:r>
            <a:r>
              <a:rPr lang="en-US" sz="18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column layouts.  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 userDrawn="1"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diagramData" Target="../diagrams/data1.xml"/><Relationship Id="rId20" Type="http://schemas.openxmlformats.org/officeDocument/2006/relationships/chart" Target="../charts/chart2.xml"/><Relationship Id="rId21" Type="http://schemas.openxmlformats.org/officeDocument/2006/relationships/chart" Target="../charts/chart3.xml"/><Relationship Id="rId22" Type="http://schemas.openxmlformats.org/officeDocument/2006/relationships/chart" Target="../charts/chart4.xml"/><Relationship Id="rId23" Type="http://schemas.openxmlformats.org/officeDocument/2006/relationships/chart" Target="../charts/chart5.xml"/><Relationship Id="rId24" Type="http://schemas.openxmlformats.org/officeDocument/2006/relationships/image" Target="../media/image15.png"/><Relationship Id="rId25" Type="http://schemas.openxmlformats.org/officeDocument/2006/relationships/chart" Target="../charts/chart6.xml"/><Relationship Id="rId26" Type="http://schemas.openxmlformats.org/officeDocument/2006/relationships/image" Target="../media/image16.png"/><Relationship Id="rId27" Type="http://schemas.openxmlformats.org/officeDocument/2006/relationships/image" Target="../media/image17.png"/><Relationship Id="rId10" Type="http://schemas.openxmlformats.org/officeDocument/2006/relationships/diagramLayout" Target="../diagrams/layout1.xml"/><Relationship Id="rId11" Type="http://schemas.openxmlformats.org/officeDocument/2006/relationships/diagramQuickStyle" Target="../diagrams/quickStyle1.xml"/><Relationship Id="rId12" Type="http://schemas.openxmlformats.org/officeDocument/2006/relationships/diagramColors" Target="../diagrams/colors1.xml"/><Relationship Id="rId13" Type="http://schemas.microsoft.com/office/2007/relationships/diagramDrawing" Target="../diagrams/drawing1.xml"/><Relationship Id="rId14" Type="http://schemas.openxmlformats.org/officeDocument/2006/relationships/chart" Target="../charts/chart1.xml"/><Relationship Id="rId15" Type="http://schemas.openxmlformats.org/officeDocument/2006/relationships/image" Target="../media/image10.png"/><Relationship Id="rId16" Type="http://schemas.openxmlformats.org/officeDocument/2006/relationships/image" Target="../media/image11.png"/><Relationship Id="rId17" Type="http://schemas.openxmlformats.org/officeDocument/2006/relationships/image" Target="../media/image12.png"/><Relationship Id="rId18" Type="http://schemas.openxmlformats.org/officeDocument/2006/relationships/image" Target="../media/image13.png"/><Relationship Id="rId19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6" Type="http://schemas.openxmlformats.org/officeDocument/2006/relationships/image" Target="../media/image7.jp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4A6B2"/>
            </a:gs>
            <a:gs pos="10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33908" y="8909636"/>
            <a:ext cx="5944466" cy="301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000" dirty="0" smtClean="0"/>
              <a:t>                </a:t>
            </a:r>
            <a:r>
              <a:rPr lang="en-US" sz="2000" b="1" dirty="0"/>
              <a:t>Future Direction</a:t>
            </a:r>
          </a:p>
          <a:p>
            <a:pPr marL="285750" lvl="0" indent="-285750" fontAlgn="base">
              <a:buFont typeface="Arial"/>
              <a:buChar char="•"/>
            </a:pPr>
            <a:r>
              <a:rPr lang="en-US" sz="1600" dirty="0"/>
              <a:t>Consider conducting the survey in other endemic countries to compare knowledge of Dengue </a:t>
            </a:r>
          </a:p>
          <a:p>
            <a:pPr marL="285750" lvl="0" indent="-285750" fontAlgn="base">
              <a:buFont typeface="Arial"/>
              <a:buChar char="•"/>
            </a:pPr>
            <a:r>
              <a:rPr lang="en-US" sz="1600" dirty="0"/>
              <a:t>Perform this survey based study in physicians practicing in the US since Dengue Fever incidence is on the rise and evidence of Dengue outbreak is Hawaii, US</a:t>
            </a:r>
            <a:r>
              <a:rPr lang="en-US" sz="1600" dirty="0" smtClean="0"/>
              <a:t>.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2000" b="1" dirty="0" smtClean="0"/>
              <a:t>Limitations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Smaller power due to the sample size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Many of the participants were practicing in the hospital affiliated with UNAN medical school, which is a teaching hospital. May not represent the knowledge base in clinics across Nicaragua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626973" y="10120542"/>
            <a:ext cx="63354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In </a:t>
            </a:r>
            <a:r>
              <a:rPr lang="en-US" sz="2000" dirty="0">
                <a:solidFill>
                  <a:srgbClr val="000000"/>
                </a:solidFill>
              </a:rPr>
              <a:t>the survey conducted by </a:t>
            </a:r>
            <a:r>
              <a:rPr lang="en-US" sz="2000" dirty="0" smtClean="0">
                <a:solidFill>
                  <a:srgbClr val="000000"/>
                </a:solidFill>
              </a:rPr>
              <a:t>in Puerto Rico, </a:t>
            </a:r>
            <a:r>
              <a:rPr lang="en-US" sz="2000" dirty="0">
                <a:solidFill>
                  <a:srgbClr val="000000"/>
                </a:solidFill>
              </a:rPr>
              <a:t>only 29% of physician respondents correctly identified early signs of shock and 48% identified the warning signs for severe dengue </a:t>
            </a:r>
            <a:r>
              <a:rPr lang="en-US" sz="2000" dirty="0" smtClean="0">
                <a:solidFill>
                  <a:srgbClr val="000000"/>
                </a:solidFill>
              </a:rPr>
              <a:t>[5]</a:t>
            </a:r>
            <a:r>
              <a:rPr lang="en-US" sz="2000" dirty="0">
                <a:solidFill>
                  <a:srgbClr val="000000"/>
                </a:solidFill>
              </a:rPr>
              <a:t>. Similar to those DF endemic </a:t>
            </a:r>
            <a:r>
              <a:rPr lang="en-US" sz="2000" dirty="0" smtClean="0">
                <a:solidFill>
                  <a:srgbClr val="000000"/>
                </a:solidFill>
              </a:rPr>
              <a:t>countrie</a:t>
            </a:r>
            <a:r>
              <a:rPr lang="en-US" sz="2000" dirty="0">
                <a:solidFill>
                  <a:srgbClr val="000000"/>
                </a:solidFill>
              </a:rPr>
              <a:t>s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</a:rPr>
              <a:t>Nicaragua is reported to have a high incidence of dengue virus infection of 6-29% per year </a:t>
            </a:r>
            <a:r>
              <a:rPr lang="en-US" sz="2000" dirty="0" smtClean="0">
                <a:solidFill>
                  <a:srgbClr val="000000"/>
                </a:solidFill>
              </a:rPr>
              <a:t>[6]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 smtClean="0">
                <a:solidFill>
                  <a:srgbClr val="000000"/>
                </a:solidFill>
              </a:rPr>
              <a:t>However, there is a lack of studies on assessment of Dengue knowledge in physicians in Nicaragua.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2" name="Text Box 234"/>
          <p:cNvSpPr txBox="1">
            <a:spLocks noChangeArrowheads="1"/>
          </p:cNvSpPr>
          <p:nvPr/>
        </p:nvSpPr>
        <p:spPr bwMode="auto">
          <a:xfrm>
            <a:off x="671177" y="116396"/>
            <a:ext cx="27181629" cy="2693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9966">
                    <a:alpha val="97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674" tIns="53337" rIns="106674" bIns="53337">
            <a:spAutoFit/>
          </a:bodyPr>
          <a:lstStyle/>
          <a:p>
            <a:pPr algn="ctr"/>
            <a:r>
              <a:rPr lang="en-US" sz="4800" dirty="0" smtClean="0"/>
              <a:t>Assessment of Knowledge of Dengue in Nicaraguan Physicians</a:t>
            </a:r>
            <a:endParaRPr lang="en-US" sz="4800" dirty="0"/>
          </a:p>
          <a:p>
            <a:pPr algn="ctr"/>
            <a:r>
              <a:rPr lang="en-US" sz="3200" dirty="0" smtClean="0"/>
              <a:t>S. Han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, L. Jacobs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, N. Gundacker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, F. Scott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, A. Chang</a:t>
            </a:r>
            <a:r>
              <a:rPr lang="en-US" sz="3200" baseline="30000" dirty="0"/>
              <a:t>2</a:t>
            </a:r>
            <a:r>
              <a:rPr lang="en-US" sz="3200" dirty="0" smtClean="0"/>
              <a:t>, N. Rivera 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, D. </a:t>
            </a:r>
            <a:r>
              <a:rPr lang="en-US" sz="3200" dirty="0" err="1" smtClean="0"/>
              <a:t>Copenhaver</a:t>
            </a:r>
            <a:r>
              <a:rPr lang="en-US" sz="3200" dirty="0" smtClean="0"/>
              <a:t>, MD MPH</a:t>
            </a:r>
            <a:r>
              <a:rPr lang="en-US" sz="3200" baseline="30000" dirty="0" smtClean="0"/>
              <a:t>1</a:t>
            </a:r>
            <a:endParaRPr lang="en-US" sz="3200" dirty="0"/>
          </a:p>
          <a:p>
            <a:pPr algn="ctr"/>
            <a:r>
              <a:rPr lang="en-US" sz="2800" baseline="30000" dirty="0" smtClean="0"/>
              <a:t>1</a:t>
            </a:r>
            <a:r>
              <a:rPr lang="en-US" sz="2800" dirty="0" smtClean="0"/>
              <a:t>University </a:t>
            </a:r>
            <a:r>
              <a:rPr lang="en-US" sz="2800" dirty="0"/>
              <a:t>of </a:t>
            </a:r>
            <a:r>
              <a:rPr lang="en-US" sz="2800" dirty="0" smtClean="0"/>
              <a:t>California, </a:t>
            </a:r>
            <a:r>
              <a:rPr lang="en-US" sz="2800" dirty="0"/>
              <a:t>Davis School of Medicine, Sacramento, CA, </a:t>
            </a:r>
            <a:r>
              <a:rPr lang="en-US" sz="2800" dirty="0" smtClean="0"/>
              <a:t>USA,</a:t>
            </a:r>
          </a:p>
          <a:p>
            <a:pPr lvl="0" algn="ctr"/>
            <a:r>
              <a:rPr lang="en-US" sz="2800" baseline="30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2</a:t>
            </a:r>
            <a:r>
              <a:rPr lang="en-US" sz="28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University of Miami, Miller School of Medicine, Miami, FL, USA </a:t>
            </a:r>
          </a:p>
          <a:p>
            <a:pPr algn="ctr"/>
            <a:endParaRPr lang="en-US" sz="3200" dirty="0" smtClean="0"/>
          </a:p>
        </p:txBody>
      </p:sp>
      <p:sp>
        <p:nvSpPr>
          <p:cNvPr id="171" name="Text Placeholder 170"/>
          <p:cNvSpPr>
            <a:spLocks noGrp="1"/>
          </p:cNvSpPr>
          <p:nvPr>
            <p:ph type="body" sz="quarter" idx="10"/>
          </p:nvPr>
        </p:nvSpPr>
        <p:spPr>
          <a:xfrm>
            <a:off x="576461" y="2564582"/>
            <a:ext cx="6280547" cy="756238"/>
          </a:xfrm>
        </p:spPr>
        <p:txBody>
          <a:bodyPr/>
          <a:lstStyle/>
          <a:p>
            <a:pPr algn="ctr"/>
            <a:r>
              <a:rPr lang="en-US" sz="3200" b="1" u="none" dirty="0" smtClean="0">
                <a:solidFill>
                  <a:srgbClr val="000000"/>
                </a:solidFill>
                <a:latin typeface="+mn-lt"/>
                <a:cs typeface="Arial Rounded MT Bold"/>
              </a:rPr>
              <a:t>Introduction</a:t>
            </a:r>
            <a:endParaRPr lang="en-US" sz="3200" b="1" u="none" dirty="0">
              <a:solidFill>
                <a:srgbClr val="000000"/>
              </a:solidFill>
              <a:latin typeface="+mn-lt"/>
              <a:cs typeface="Arial Rounded MT Bold"/>
            </a:endParaRPr>
          </a:p>
        </p:txBody>
      </p:sp>
      <p:sp>
        <p:nvSpPr>
          <p:cNvPr id="174" name="Text Placeholder 173"/>
          <p:cNvSpPr>
            <a:spLocks noGrp="1"/>
          </p:cNvSpPr>
          <p:nvPr>
            <p:ph type="body" sz="quarter" idx="11"/>
          </p:nvPr>
        </p:nvSpPr>
        <p:spPr>
          <a:xfrm>
            <a:off x="521592" y="12683278"/>
            <a:ext cx="6281539" cy="597961"/>
          </a:xfrm>
        </p:spPr>
        <p:txBody>
          <a:bodyPr/>
          <a:lstStyle/>
          <a:p>
            <a:r>
              <a:rPr lang="en-US" sz="3200" u="none" dirty="0" smtClean="0">
                <a:solidFill>
                  <a:srgbClr val="000000"/>
                </a:solidFill>
              </a:rPr>
              <a:t>Research Objectives</a:t>
            </a:r>
            <a:endParaRPr lang="en-US" sz="3200" u="none" dirty="0">
              <a:solidFill>
                <a:srgbClr val="000000"/>
              </a:solidFill>
            </a:endParaRPr>
          </a:p>
        </p:txBody>
      </p:sp>
      <p:pic>
        <p:nvPicPr>
          <p:cNvPr id="10" name="Picture Placeholder 9" descr="aegypti_1.jpg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707" r="-65707"/>
          <a:stretch>
            <a:fillRect/>
          </a:stretch>
        </p:blipFill>
        <p:spPr>
          <a:xfrm>
            <a:off x="4481425" y="4216400"/>
            <a:ext cx="3292379" cy="1498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6" name="Text Placeholder 175"/>
          <p:cNvSpPr>
            <a:spLocks noGrp="1"/>
          </p:cNvSpPr>
          <p:nvPr>
            <p:ph type="body" sz="quarter" idx="20"/>
          </p:nvPr>
        </p:nvSpPr>
        <p:spPr>
          <a:xfrm>
            <a:off x="7236024" y="2671740"/>
            <a:ext cx="6280547" cy="597961"/>
          </a:xfrm>
        </p:spPr>
        <p:txBody>
          <a:bodyPr/>
          <a:lstStyle/>
          <a:p>
            <a:r>
              <a:rPr lang="en-US" sz="3200" u="none" dirty="0">
                <a:solidFill>
                  <a:srgbClr val="000000"/>
                </a:solidFill>
              </a:rPr>
              <a:t>Methods</a:t>
            </a:r>
          </a:p>
        </p:txBody>
      </p:sp>
      <p:sp>
        <p:nvSpPr>
          <p:cNvPr id="181" name="Text Placeholder 180"/>
          <p:cNvSpPr>
            <a:spLocks noGrp="1"/>
          </p:cNvSpPr>
          <p:nvPr>
            <p:ph type="body" sz="quarter" idx="25"/>
          </p:nvPr>
        </p:nvSpPr>
        <p:spPr>
          <a:xfrm>
            <a:off x="20581114" y="5091665"/>
            <a:ext cx="6279386" cy="597961"/>
          </a:xfrm>
        </p:spPr>
        <p:txBody>
          <a:bodyPr/>
          <a:lstStyle/>
          <a:p>
            <a:r>
              <a:rPr lang="en-US" sz="3200" u="none" dirty="0" smtClean="0">
                <a:solidFill>
                  <a:srgbClr val="000000"/>
                </a:solidFill>
              </a:rPr>
              <a:t>Conclusions</a:t>
            </a:r>
            <a:endParaRPr lang="en-US" sz="3200" u="none" dirty="0">
              <a:solidFill>
                <a:srgbClr val="000000"/>
              </a:solidFill>
            </a:endParaRPr>
          </a:p>
        </p:txBody>
      </p:sp>
      <p:sp>
        <p:nvSpPr>
          <p:cNvPr id="183" name="Text Placeholder 182"/>
          <p:cNvSpPr>
            <a:spLocks noGrp="1"/>
          </p:cNvSpPr>
          <p:nvPr>
            <p:ph type="body" sz="quarter" idx="27"/>
          </p:nvPr>
        </p:nvSpPr>
        <p:spPr>
          <a:xfrm>
            <a:off x="20581114" y="11625351"/>
            <a:ext cx="6279386" cy="474850"/>
          </a:xfrm>
        </p:spPr>
        <p:txBody>
          <a:bodyPr/>
          <a:lstStyle/>
          <a:p>
            <a:r>
              <a:rPr lang="en-US" sz="2400" u="none" dirty="0" smtClean="0">
                <a:solidFill>
                  <a:srgbClr val="000000"/>
                </a:solidFill>
              </a:rPr>
              <a:t>References</a:t>
            </a:r>
            <a:endParaRPr lang="en-US" sz="2800" u="none" dirty="0">
              <a:solidFill>
                <a:srgbClr val="000000"/>
              </a:solidFill>
            </a:endParaRPr>
          </a:p>
        </p:txBody>
      </p:sp>
      <p:sp>
        <p:nvSpPr>
          <p:cNvPr id="184" name="Text Placeholder 183"/>
          <p:cNvSpPr>
            <a:spLocks noGrp="1"/>
          </p:cNvSpPr>
          <p:nvPr>
            <p:ph type="body" sz="quarter" idx="28"/>
          </p:nvPr>
        </p:nvSpPr>
        <p:spPr>
          <a:xfrm>
            <a:off x="20574412" y="14546959"/>
            <a:ext cx="6282531" cy="1944255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The study was approved by the IRB at UC Davis and the Director of the UNAN-Leon medical </a:t>
            </a:r>
            <a:r>
              <a:rPr lang="en-US" dirty="0" smtClean="0">
                <a:solidFill>
                  <a:srgbClr val="000000"/>
                </a:solidFill>
              </a:rPr>
              <a:t>school.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Funding provided by Medical Student Research </a:t>
            </a:r>
            <a:r>
              <a:rPr lang="en-US" dirty="0" smtClean="0"/>
              <a:t>Fellowship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Special thanks to our Interpreters- Kyle Kim, Lisa Maria Geronimo, </a:t>
            </a:r>
            <a:r>
              <a:rPr lang="en-US" dirty="0"/>
              <a:t>Alejandra Beristain-</a:t>
            </a:r>
            <a:r>
              <a:rPr lang="en-US" dirty="0" smtClean="0"/>
              <a:t>Barajas, and </a:t>
            </a:r>
            <a:r>
              <a:rPr lang="en-US" dirty="0"/>
              <a:t>Andrea </a:t>
            </a:r>
            <a:r>
              <a:rPr lang="en-US" dirty="0" err="1"/>
              <a:t>Araujo</a:t>
            </a:r>
            <a:r>
              <a:rPr lang="en-US" dirty="0"/>
              <a:t> </a:t>
            </a:r>
            <a:r>
              <a:rPr lang="en-US" dirty="0" err="1" smtClean="0"/>
              <a:t>Ferrer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5" name="Text Placeholder 184"/>
          <p:cNvSpPr>
            <a:spLocks noGrp="1"/>
          </p:cNvSpPr>
          <p:nvPr>
            <p:ph type="body" sz="quarter" idx="29"/>
          </p:nvPr>
        </p:nvSpPr>
        <p:spPr>
          <a:xfrm>
            <a:off x="20574412" y="14024104"/>
            <a:ext cx="6279386" cy="474850"/>
          </a:xfrm>
        </p:spPr>
        <p:txBody>
          <a:bodyPr/>
          <a:lstStyle/>
          <a:p>
            <a:r>
              <a:rPr lang="en-US" sz="2400" u="none" dirty="0" smtClean="0">
                <a:solidFill>
                  <a:srgbClr val="000000"/>
                </a:solidFill>
              </a:rPr>
              <a:t>Acknowledgements</a:t>
            </a:r>
            <a:endParaRPr lang="en-US" sz="2800" u="none" dirty="0">
              <a:solidFill>
                <a:srgbClr val="000000"/>
              </a:solidFill>
            </a:endParaRPr>
          </a:p>
        </p:txBody>
      </p:sp>
      <p:sp>
        <p:nvSpPr>
          <p:cNvPr id="189" name="Text Placeholder 188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1" name="Text Placeholder 190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2" name="Text Placeholder 191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3" name="Text Placeholder 192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" name="Text Placeholder 193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5" name="Text Placeholder 194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6" name="Text Placeholder 195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7" name="Text Placeholder 196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9" name="Text Placeholder 208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0" name="Text Placeholder 209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1" name="Text Placeholder 210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21" name="Picture Placeholder 20" descr="Screen Shot 2016-02-19 at 4.48.03 PM.png"/>
          <p:cNvPicPr>
            <a:picLocks noGrp="1" noChangeAspect="1"/>
          </p:cNvPicPr>
          <p:nvPr>
            <p:ph type="pic" sz="quarter" idx="1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4" b="6934"/>
          <a:stretch>
            <a:fillRect/>
          </a:stretch>
        </p:blipFill>
        <p:spPr/>
      </p:pic>
      <p:pic>
        <p:nvPicPr>
          <p:cNvPr id="22" name="Picture Placeholder 21" descr="Screen Shot 2016-02-19 at 4.48.03 PM.png"/>
          <p:cNvPicPr>
            <a:picLocks noGrp="1" noChangeAspect="1"/>
          </p:cNvPicPr>
          <p:nvPr>
            <p:ph type="pic" sz="quarter" idx="12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4" b="6934"/>
          <a:stretch>
            <a:fillRect/>
          </a:stretch>
        </p:blipFill>
        <p:spPr/>
      </p:pic>
      <p:pic>
        <p:nvPicPr>
          <p:cNvPr id="71" name="Picture Placeholder 70" descr="download.jpeg"/>
          <p:cNvPicPr>
            <a:picLocks noGrp="1" noChangeAspect="1"/>
          </p:cNvPicPr>
          <p:nvPr>
            <p:ph type="pic" sz="quarter" idx="127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7" b="17947"/>
          <a:stretch>
            <a:fillRect/>
          </a:stretch>
        </p:blipFill>
        <p:spPr/>
      </p:pic>
      <p:pic>
        <p:nvPicPr>
          <p:cNvPr id="74" name="Picture Placeholder 73" descr="launchpath-uc-davis-medicine-logo.jpg"/>
          <p:cNvPicPr>
            <a:picLocks noGrp="1" noChangeAspect="1"/>
          </p:cNvPicPr>
          <p:nvPr>
            <p:ph type="pic" sz="quarter" idx="129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7" b="11443"/>
          <a:stretch/>
        </p:blipFill>
        <p:spPr>
          <a:xfrm>
            <a:off x="325111" y="140039"/>
            <a:ext cx="4481424" cy="2051555"/>
          </a:xfrm>
        </p:spPr>
      </p:pic>
      <p:sp>
        <p:nvSpPr>
          <p:cNvPr id="203" name="Picture Placeholder 202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204" name="Picture Placeholder 203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205" name="Picture Placeholder 204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206" name="Picture Placeholder 205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207" name="Picture Placeholder 206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212" name="Text Placeholder 211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3" name="Text Placeholder 212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4" name="Text Placeholder 213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" name="Text Placeholder 214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6" name="Text Placeholder 215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7" name="Text Placeholder 216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8" name="Text Placeholder 217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9" name="Text Placeholder 218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0" name="Text Placeholder 219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1" name="Text Placeholder 220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2" name="Text Placeholder 221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3" name="Text Placeholder 222"/>
          <p:cNvSpPr>
            <a:spLocks noGrp="1"/>
          </p:cNvSpPr>
          <p:nvPr>
            <p:ph type="body" sz="quarter" idx="147"/>
          </p:nvPr>
        </p:nvSpPr>
        <p:spPr/>
        <p:txBody>
          <a:bodyPr>
            <a:norm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4" name="Text Placeholder 223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" name="Text Placeholder 224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338" y="3542400"/>
            <a:ext cx="62266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66" name="Picture 65" descr="Macintosh HD:Users:Semi:Desktop:Screen Shot 2016-02-15 at 4.51.36 PM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612" y="7496979"/>
            <a:ext cx="3575969" cy="20300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7" name="Picture 66" descr="Macintosh HD:Users:Semi:Desktop:Screen Shot 2016-02-15 at 4.53.27 PM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740" y="9640561"/>
            <a:ext cx="2051685" cy="3448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2"/>
          <p:cNvCxnSpPr/>
          <p:nvPr/>
        </p:nvCxnSpPr>
        <p:spPr>
          <a:xfrm>
            <a:off x="703022" y="3320820"/>
            <a:ext cx="5915089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04817" y="13255391"/>
            <a:ext cx="5915089" cy="0"/>
          </a:xfrm>
          <a:prstGeom prst="line">
            <a:avLst/>
          </a:prstGeom>
          <a:ln w="57150" cmpd="sng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303495" y="3513043"/>
            <a:ext cx="6286500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>
                <a:solidFill>
                  <a:srgbClr val="000000"/>
                </a:solidFill>
              </a:rPr>
              <a:t>UC Davis medical students conducted a cross-sectional study assessing knowledge of basic science, clinical presentation, diagnosis, and management of Dengue fever among Nicaraguan </a:t>
            </a:r>
            <a:r>
              <a:rPr lang="en-US" sz="1900" dirty="0" smtClean="0">
                <a:solidFill>
                  <a:srgbClr val="000000"/>
                </a:solidFill>
              </a:rPr>
              <a:t>doctors in </a:t>
            </a:r>
            <a:r>
              <a:rPr lang="en-US" sz="1900" dirty="0">
                <a:solidFill>
                  <a:srgbClr val="000000"/>
                </a:solidFill>
              </a:rPr>
              <a:t>Leon, Granada, </a:t>
            </a:r>
            <a:r>
              <a:rPr lang="en-US" sz="1900" dirty="0" err="1">
                <a:solidFill>
                  <a:srgbClr val="000000"/>
                </a:solidFill>
              </a:rPr>
              <a:t>Totogalpa</a:t>
            </a:r>
            <a:r>
              <a:rPr lang="en-US" sz="1900" dirty="0">
                <a:solidFill>
                  <a:srgbClr val="000000"/>
                </a:solidFill>
              </a:rPr>
              <a:t>, and </a:t>
            </a:r>
            <a:r>
              <a:rPr lang="en-US" sz="1900" dirty="0" err="1">
                <a:solidFill>
                  <a:srgbClr val="000000"/>
                </a:solidFill>
              </a:rPr>
              <a:t>Sabana</a:t>
            </a:r>
            <a:r>
              <a:rPr lang="en-US" sz="1900" dirty="0">
                <a:solidFill>
                  <a:srgbClr val="000000"/>
                </a:solidFill>
              </a:rPr>
              <a:t> Grande, Nicaragua </a:t>
            </a:r>
            <a:r>
              <a:rPr lang="en-US" sz="1900" dirty="0" smtClean="0">
                <a:solidFill>
                  <a:srgbClr val="000000"/>
                </a:solidFill>
              </a:rPr>
              <a:t>in 2014 and </a:t>
            </a:r>
            <a:r>
              <a:rPr lang="en-US" sz="1900" dirty="0">
                <a:solidFill>
                  <a:srgbClr val="000000"/>
                </a:solidFill>
              </a:rPr>
              <a:t>2015. </a:t>
            </a:r>
            <a:r>
              <a:rPr lang="en-US" sz="1900" dirty="0" smtClean="0">
                <a:solidFill>
                  <a:srgbClr val="000000"/>
                </a:solidFill>
              </a:rPr>
              <a:t>Participants filled out a 22-</a:t>
            </a:r>
            <a:r>
              <a:rPr lang="en-US" sz="1900" smtClean="0">
                <a:solidFill>
                  <a:srgbClr val="000000"/>
                </a:solidFill>
              </a:rPr>
              <a:t>questions </a:t>
            </a:r>
            <a:r>
              <a:rPr lang="en-US" sz="1900" smtClean="0">
                <a:solidFill>
                  <a:srgbClr val="000000"/>
                </a:solidFill>
              </a:rPr>
              <a:t>survey </a:t>
            </a:r>
            <a:r>
              <a:rPr lang="en-US" sz="1900" dirty="0" smtClean="0">
                <a:solidFill>
                  <a:srgbClr val="000000"/>
                </a:solidFill>
              </a:rPr>
              <a:t>in Spanish, which was made up of multiple choice, true/false, and rating questions. Interpreters assisted with the study in order to ensure clear communications between the researchers and participants. A </a:t>
            </a:r>
            <a:r>
              <a:rPr lang="en-US" sz="1900" dirty="0">
                <a:solidFill>
                  <a:srgbClr val="000000"/>
                </a:solidFill>
              </a:rPr>
              <a:t>total of 45 participants were </a:t>
            </a:r>
            <a:r>
              <a:rPr lang="en-US" sz="1900" dirty="0" smtClean="0">
                <a:solidFill>
                  <a:srgbClr val="000000"/>
                </a:solidFill>
              </a:rPr>
              <a:t>surveyed. </a:t>
            </a:r>
            <a:r>
              <a:rPr lang="en-US" sz="1900" dirty="0">
                <a:solidFill>
                  <a:srgbClr val="000000"/>
                </a:solidFill>
              </a:rPr>
              <a:t>Data were analyzed using SPSS.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75" name="Diagram 74"/>
          <p:cNvGraphicFramePr/>
          <p:nvPr>
            <p:extLst>
              <p:ext uri="{D42A27DB-BD31-4B8C-83A1-F6EECF244321}">
                <p14:modId xmlns:p14="http://schemas.microsoft.com/office/powerpoint/2010/main" val="3604184222"/>
              </p:ext>
            </p:extLst>
          </p:nvPr>
        </p:nvGraphicFramePr>
        <p:xfrm>
          <a:off x="9856103" y="7029028"/>
          <a:ext cx="3770929" cy="3109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303495" y="6866627"/>
            <a:ext cx="36925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The survey had 22 questions including questions </a:t>
            </a:r>
            <a:r>
              <a:rPr lang="en-US" sz="1600" dirty="0" smtClean="0">
                <a:solidFill>
                  <a:srgbClr val="000000"/>
                </a:solidFill>
              </a:rPr>
              <a:t>on demographics</a:t>
            </a:r>
            <a:r>
              <a:rPr lang="en-US" sz="1600" dirty="0">
                <a:solidFill>
                  <a:srgbClr val="000000"/>
                </a:solidFill>
              </a:rPr>
              <a:t>, physician confidence in recognizing </a:t>
            </a:r>
            <a:r>
              <a:rPr lang="en-US" sz="1600" dirty="0" smtClean="0">
                <a:solidFill>
                  <a:srgbClr val="000000"/>
                </a:solidFill>
              </a:rPr>
              <a:t>and </a:t>
            </a:r>
            <a:r>
              <a:rPr lang="en-US" sz="1600" dirty="0">
                <a:solidFill>
                  <a:srgbClr val="000000"/>
                </a:solidFill>
              </a:rPr>
              <a:t>treating Dengue</a:t>
            </a:r>
            <a:r>
              <a:rPr lang="en-US" sz="1600" dirty="0" smtClean="0">
                <a:solidFill>
                  <a:srgbClr val="000000"/>
                </a:solidFill>
              </a:rPr>
              <a:t>, and 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dirty="0" smtClean="0">
                <a:solidFill>
                  <a:srgbClr val="000000"/>
                </a:solidFill>
              </a:rPr>
              <a:t>13 of those questions were designed to assess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Dengue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knowledge.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303495" y="10508988"/>
            <a:ext cx="5915089" cy="0"/>
          </a:xfrm>
          <a:prstGeom prst="line">
            <a:avLst/>
          </a:prstGeom>
          <a:ln w="57150" cmpd="sng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87" name="Chart 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255915"/>
              </p:ext>
            </p:extLst>
          </p:nvPr>
        </p:nvGraphicFramePr>
        <p:xfrm>
          <a:off x="7040472" y="11294576"/>
          <a:ext cx="2815631" cy="243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pic>
        <p:nvPicPr>
          <p:cNvPr id="93" name="Picture 471" descr="UCDavis se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7328" y="90716"/>
            <a:ext cx="2619255" cy="230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481424" y="9539569"/>
            <a:ext cx="42307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Figure 1. </a:t>
            </a:r>
            <a:r>
              <a:rPr lang="en-US" sz="1600" b="1" i="1" dirty="0" err="1"/>
              <a:t>Aedes</a:t>
            </a:r>
            <a:r>
              <a:rPr lang="en-US" sz="1600" b="1" i="1" dirty="0"/>
              <a:t> </a:t>
            </a:r>
            <a:r>
              <a:rPr lang="en-US" sz="1600" b="1" i="1" dirty="0" err="1" smtClean="0"/>
              <a:t>aegypti</a:t>
            </a:r>
            <a:r>
              <a:rPr lang="en-US" sz="1600" b="1" i="1" dirty="0" smtClean="0"/>
              <a:t> </a:t>
            </a:r>
            <a:r>
              <a:rPr lang="en-US" sz="1600" b="1" dirty="0" smtClean="0"/>
              <a:t>and </a:t>
            </a:r>
          </a:p>
          <a:p>
            <a:r>
              <a:rPr lang="en-US" sz="1600" b="1" dirty="0" smtClean="0">
                <a:solidFill>
                  <a:srgbClr val="000000"/>
                </a:solidFill>
              </a:rPr>
              <a:t>Dengue World Map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7388424" y="3320820"/>
            <a:ext cx="5915089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0733908" y="12196606"/>
            <a:ext cx="6067883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*Images used for figure 1  were </a:t>
            </a:r>
            <a:r>
              <a:rPr lang="en-US" sz="1100" dirty="0"/>
              <a:t>obtained from http://</a:t>
            </a:r>
            <a:r>
              <a:rPr lang="en-US" sz="1100" dirty="0" err="1"/>
              <a:t>www.cdc.gov</a:t>
            </a:r>
            <a:r>
              <a:rPr lang="en-US" sz="1100" dirty="0"/>
              <a:t>/dengue/</a:t>
            </a:r>
          </a:p>
          <a:p>
            <a:r>
              <a:rPr lang="en-US" sz="1100" dirty="0" smtClean="0"/>
              <a:t>1</a:t>
            </a:r>
            <a:r>
              <a:rPr lang="en-US" sz="1100" dirty="0"/>
              <a:t>. Bhatt S, </a:t>
            </a:r>
            <a:r>
              <a:rPr lang="en-US" sz="1100" dirty="0" err="1"/>
              <a:t>Gething</a:t>
            </a:r>
            <a:r>
              <a:rPr lang="en-US" sz="1100" dirty="0"/>
              <a:t> PW, Brady OJ, Messina JP, </a:t>
            </a:r>
            <a:r>
              <a:rPr lang="en-US" sz="1100" dirty="0" err="1"/>
              <a:t>Farlow</a:t>
            </a:r>
            <a:r>
              <a:rPr lang="en-US" sz="1100" dirty="0"/>
              <a:t> AW, </a:t>
            </a:r>
            <a:r>
              <a:rPr lang="en-US" sz="1100" dirty="0" err="1"/>
              <a:t>Moyes</a:t>
            </a:r>
            <a:r>
              <a:rPr lang="en-US" sz="1100" dirty="0"/>
              <a:t> CL et al. The global distribution and burden of dengue. Nature. 2014; 496:504-507</a:t>
            </a:r>
          </a:p>
          <a:p>
            <a:r>
              <a:rPr lang="en-US" sz="1100" dirty="0"/>
              <a:t>2. Gibbons RV and DW Vaughn. (2002) Dengue: an escalating problem. BMJ. 2002; 324 (7353):1563-6.</a:t>
            </a:r>
          </a:p>
          <a:p>
            <a:r>
              <a:rPr lang="en-US" sz="1100" dirty="0" smtClean="0"/>
              <a:t>3. </a:t>
            </a:r>
            <a:r>
              <a:rPr lang="en-US" sz="1100" dirty="0" err="1" smtClean="0"/>
              <a:t>Carvalho</a:t>
            </a:r>
            <a:r>
              <a:rPr lang="en-US" sz="1100" dirty="0" smtClean="0"/>
              <a:t> A, Roy RV, and Jon Andrus. International Dengue Vaccine Communication and Advocacy: Challenges and Way Forward. Expert Rev Vaccines. 2016; [</a:t>
            </a:r>
            <a:r>
              <a:rPr lang="en-US" sz="1100" dirty="0" err="1" smtClean="0"/>
              <a:t>Epub</a:t>
            </a:r>
            <a:r>
              <a:rPr lang="en-US" sz="1100" dirty="0" smtClean="0"/>
              <a:t> ahead of print].</a:t>
            </a:r>
          </a:p>
          <a:p>
            <a:r>
              <a:rPr lang="en-US" sz="1100" dirty="0"/>
              <a:t>4</a:t>
            </a:r>
            <a:r>
              <a:rPr lang="en-US" sz="1100" dirty="0" smtClean="0"/>
              <a:t>. </a:t>
            </a:r>
            <a:r>
              <a:rPr lang="en-US" sz="1100" dirty="0"/>
              <a:t>Murray NE, Quam MB, and </a:t>
            </a:r>
            <a:r>
              <a:rPr lang="en-US" sz="1100" dirty="0" err="1"/>
              <a:t>Annelies</a:t>
            </a:r>
            <a:r>
              <a:rPr lang="en-US" sz="1100" dirty="0"/>
              <a:t> Wilder-Smith. Epidemiology of dengue: past, present and future </a:t>
            </a:r>
            <a:r>
              <a:rPr lang="en-US" sz="1100" dirty="0" smtClean="0"/>
              <a:t>prospect4. </a:t>
            </a:r>
            <a:r>
              <a:rPr lang="en-US" sz="1100" dirty="0" err="1"/>
              <a:t>Clin</a:t>
            </a:r>
            <a:r>
              <a:rPr lang="en-US" sz="1100" dirty="0"/>
              <a:t> </a:t>
            </a:r>
            <a:r>
              <a:rPr lang="en-US" sz="1100" dirty="0" err="1"/>
              <a:t>Epidemiol</a:t>
            </a:r>
            <a:r>
              <a:rPr lang="en-US" sz="1100" dirty="0"/>
              <a:t>. 2013; 5:299-309. </a:t>
            </a:r>
          </a:p>
          <a:p>
            <a:r>
              <a:rPr lang="en-US" sz="1100" dirty="0"/>
              <a:t>5</a:t>
            </a:r>
            <a:r>
              <a:rPr lang="en-US" sz="1100" dirty="0" smtClean="0"/>
              <a:t>. </a:t>
            </a:r>
            <a:r>
              <a:rPr lang="en-US" sz="1100" dirty="0" err="1"/>
              <a:t>Tomashek</a:t>
            </a:r>
            <a:r>
              <a:rPr lang="en-US" sz="1100" dirty="0"/>
              <a:t> KM, </a:t>
            </a:r>
            <a:r>
              <a:rPr lang="en-US" sz="1100" dirty="0" err="1"/>
              <a:t>Biggerstaff</a:t>
            </a:r>
            <a:r>
              <a:rPr lang="en-US" sz="1100" dirty="0"/>
              <a:t> BJ, Ramos MM, Perez-Guerra CL et al. Physician survey to determine how Dengue is diagnosed, treated and reported in Puerto Rico. </a:t>
            </a:r>
            <a:r>
              <a:rPr lang="en-US" sz="1100" dirty="0" err="1"/>
              <a:t>PLoS</a:t>
            </a:r>
            <a:r>
              <a:rPr lang="en-US" sz="1100" dirty="0"/>
              <a:t> </a:t>
            </a:r>
            <a:r>
              <a:rPr lang="en-US" sz="1100" dirty="0" err="1"/>
              <a:t>Negl</a:t>
            </a:r>
            <a:r>
              <a:rPr lang="en-US" sz="1100" dirty="0"/>
              <a:t> Trop Dis. 2014; 8:e3192.</a:t>
            </a:r>
          </a:p>
          <a:p>
            <a:r>
              <a:rPr lang="en-US" sz="1100" dirty="0" smtClean="0"/>
              <a:t>6. </a:t>
            </a:r>
            <a:r>
              <a:rPr lang="en-US" sz="1100" dirty="0"/>
              <a:t>Guzman MG and Eva Harris. Dengue. Lancet. 2015; 385:453-65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20733908" y="12103696"/>
            <a:ext cx="5915089" cy="0"/>
          </a:xfrm>
          <a:prstGeom prst="line">
            <a:avLst/>
          </a:prstGeom>
          <a:ln w="57150" cmpd="sng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0682714" y="14546959"/>
            <a:ext cx="5915089" cy="0"/>
          </a:xfrm>
          <a:prstGeom prst="line">
            <a:avLst/>
          </a:prstGeom>
          <a:ln w="57150" cmpd="sng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733908" y="5733291"/>
            <a:ext cx="5915089" cy="0"/>
          </a:xfrm>
          <a:prstGeom prst="line">
            <a:avLst/>
          </a:prstGeom>
          <a:ln w="57150" cmpd="sng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7" name="Picture 106" descr="https://lh3.googleusercontent.com/90Bs-qfbROsOb6M9ya7VZtVyFaIs02QfnKInxbVkVsJIew33o8_FjzTcDBvCDVh67B4uIF9nsbbKsprzy0NNi2ktKyONSTMCUtps-ZXRris3FmRji_ypuIC6BOLlH5zon9H789XcQbg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8015" y="12410382"/>
            <a:ext cx="2110669" cy="1647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Picture 107" descr="https://lh4.googleusercontent.com/BLQd05Qe7fWCcp3L-iUpSTdlhiDmgiKmAKuZLnrJjCGz_okvqyI0OZ3rnlmi1orjwgIVHPXzPbzGR4iaqa8xoU1Gbs9HDBpsdatEyX6JcGC0tZ006ZfL8ByZgW02omI6rwEbcLIPN9Q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8179" y="12410381"/>
            <a:ext cx="2141408" cy="1647445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Rectangle 226"/>
          <p:cNvSpPr/>
          <p:nvPr/>
        </p:nvSpPr>
        <p:spPr>
          <a:xfrm>
            <a:off x="15792255" y="13547333"/>
            <a:ext cx="10059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 = 0.474** 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18267187" y="13547333"/>
            <a:ext cx="9165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 = 0.388* </a:t>
            </a:r>
          </a:p>
        </p:txBody>
      </p:sp>
      <p:pic>
        <p:nvPicPr>
          <p:cNvPr id="113" name="Picture 112" descr="https://lh4.googleusercontent.com/TGTSSfDaTEcSwplH600d1DnTF5KVytkQ4PZG0m3RN3xcBG9LcUAv6TQxPWsdU_CPzfrPzeg_mjijsIHRSJ7VaxsfltBikLQGkI-_VRBeKcLlP2oBeug3-zbcwSJlZkwZh7_7BsJlPo4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0800" y="2872198"/>
            <a:ext cx="2468197" cy="2134425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Rectangle 228"/>
          <p:cNvSpPr/>
          <p:nvPr/>
        </p:nvSpPr>
        <p:spPr>
          <a:xfrm>
            <a:off x="25120650" y="4479007"/>
            <a:ext cx="13579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r = 0.480** </a:t>
            </a:r>
          </a:p>
        </p:txBody>
      </p:sp>
      <p:pic>
        <p:nvPicPr>
          <p:cNvPr id="115" name="Picture 114" descr="https://lh5.googleusercontent.com/gmbnA8ZaRwmvjLsJCcJqVXPcN-Vx0uThsaHLVKy7gnXkzmkchW3Fh9LkCAuIhuLEaxfbRtxogwbyq9lmOykLMB2KqCuJoEjPNMBxtd_PV7db-g7oqESIbHQwcqM-cFUom5Wzc4h36tw"/>
          <p:cNvPicPr/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0" t="4561" r="18919" b="9018"/>
          <a:stretch/>
        </p:blipFill>
        <p:spPr bwMode="auto">
          <a:xfrm>
            <a:off x="15939203" y="2987774"/>
            <a:ext cx="2382027" cy="1769127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TextBox 229"/>
          <p:cNvSpPr txBox="1"/>
          <p:nvPr/>
        </p:nvSpPr>
        <p:spPr>
          <a:xfrm>
            <a:off x="704817" y="12845514"/>
            <a:ext cx="18466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1" name="Rectangle 230"/>
          <p:cNvSpPr/>
          <p:nvPr/>
        </p:nvSpPr>
        <p:spPr>
          <a:xfrm>
            <a:off x="706538" y="13409629"/>
            <a:ext cx="59877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Purpose of this study was to assess </a:t>
            </a:r>
            <a:r>
              <a:rPr lang="en-US" sz="2200" dirty="0"/>
              <a:t>Dengue knowledge among doctors practicing in Nicaragua, </a:t>
            </a:r>
            <a:r>
              <a:rPr lang="en-US" sz="2200" dirty="0" smtClean="0"/>
              <a:t>a </a:t>
            </a:r>
            <a:r>
              <a:rPr lang="en-US" sz="2200" dirty="0"/>
              <a:t>Dengue endemic country. Based on the studies done in Puerto Rico, we expect Dengue knowledge to be inadequate. </a:t>
            </a:r>
          </a:p>
        </p:txBody>
      </p:sp>
      <p:graphicFrame>
        <p:nvGraphicFramePr>
          <p:cNvPr id="119" name="Chart 1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13805"/>
              </p:ext>
            </p:extLst>
          </p:nvPr>
        </p:nvGraphicFramePr>
        <p:xfrm>
          <a:off x="10172050" y="12948849"/>
          <a:ext cx="2987205" cy="1936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graphicFrame>
        <p:nvGraphicFramePr>
          <p:cNvPr id="120" name="Chart 1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053773"/>
              </p:ext>
            </p:extLst>
          </p:nvPr>
        </p:nvGraphicFramePr>
        <p:xfrm>
          <a:off x="7562888" y="10595568"/>
          <a:ext cx="2609162" cy="2453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graphicFrame>
        <p:nvGraphicFramePr>
          <p:cNvPr id="121" name="Chart 1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547970"/>
              </p:ext>
            </p:extLst>
          </p:nvPr>
        </p:nvGraphicFramePr>
        <p:xfrm>
          <a:off x="10172050" y="10469733"/>
          <a:ext cx="2987205" cy="2578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graphicFrame>
        <p:nvGraphicFramePr>
          <p:cNvPr id="122" name="Chart 1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150429"/>
              </p:ext>
            </p:extLst>
          </p:nvPr>
        </p:nvGraphicFramePr>
        <p:xfrm>
          <a:off x="7236024" y="12656093"/>
          <a:ext cx="3222195" cy="2457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  <p:sp>
        <p:nvSpPr>
          <p:cNvPr id="124" name="TextBox 123"/>
          <p:cNvSpPr txBox="1"/>
          <p:nvPr/>
        </p:nvSpPr>
        <p:spPr>
          <a:xfrm>
            <a:off x="7236024" y="9301426"/>
            <a:ext cx="37408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Figure 2.Categories of 13 Questions Asked with the Corresponding Number of Question on the Survey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7487811" y="14844570"/>
            <a:ext cx="5940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Figure 3. Participant Demographics</a:t>
            </a:r>
            <a:r>
              <a:rPr lang="en-US" sz="1600" dirty="0" smtClean="0"/>
              <a:t>. Majority of the participants were practicing in general medicine, trained in Leon, have been practicing medicine for less than 5 years, and had seen more than or equal to 10 cases of Dengue. </a:t>
            </a:r>
            <a:endParaRPr lang="en-US" sz="1600" dirty="0"/>
          </a:p>
        </p:txBody>
      </p:sp>
      <p:sp>
        <p:nvSpPr>
          <p:cNvPr id="234" name="TextBox 233"/>
          <p:cNvSpPr txBox="1"/>
          <p:nvPr/>
        </p:nvSpPr>
        <p:spPr>
          <a:xfrm>
            <a:off x="15566401" y="3235593"/>
            <a:ext cx="369332" cy="111825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/>
              <a:t># of participants</a:t>
            </a:r>
            <a:endParaRPr lang="en-US" sz="1200" dirty="0"/>
          </a:p>
        </p:txBody>
      </p:sp>
      <p:sp>
        <p:nvSpPr>
          <p:cNvPr id="235" name="TextBox 234"/>
          <p:cNvSpPr txBox="1"/>
          <p:nvPr/>
        </p:nvSpPr>
        <p:spPr>
          <a:xfrm>
            <a:off x="16477371" y="4765049"/>
            <a:ext cx="136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Average </a:t>
            </a:r>
            <a:r>
              <a:rPr lang="en-US" sz="1400" dirty="0" smtClean="0"/>
              <a:t>score</a:t>
            </a:r>
            <a:r>
              <a:rPr lang="en-US" sz="1200" dirty="0" smtClean="0"/>
              <a:t> (%)</a:t>
            </a:r>
            <a:endParaRPr lang="en-US" sz="1200" dirty="0"/>
          </a:p>
        </p:txBody>
      </p:sp>
      <p:sp>
        <p:nvSpPr>
          <p:cNvPr id="236" name="TextBox 235"/>
          <p:cNvSpPr txBox="1"/>
          <p:nvPr/>
        </p:nvSpPr>
        <p:spPr>
          <a:xfrm>
            <a:off x="15164167" y="2649220"/>
            <a:ext cx="4091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Average Score Among All Participants</a:t>
            </a:r>
            <a:endParaRPr lang="en-US" sz="2000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16211741" y="5286401"/>
            <a:ext cx="1939766" cy="1749503"/>
            <a:chOff x="16226717" y="5811670"/>
            <a:chExt cx="1939766" cy="1749503"/>
          </a:xfrm>
        </p:grpSpPr>
        <p:pic>
          <p:nvPicPr>
            <p:cNvPr id="106" name="Picture 105" descr="https://lh6.googleusercontent.com/Y5BlIjJDAtEOjTxZF5jfZbqgZQhFD5fZDOjQfwakx4fxIxpjtOCT4qWpAg4aEOPJ6VwjBNkDBKwBdDkjQnj7mKAXzH--9nRuzt5KbxYhKJC-MUpLUwyFlul1RqAp5StNIE6Ilp7PmDU"/>
            <p:cNvPicPr/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28" t="254" b="8062"/>
            <a:stretch/>
          </p:blipFill>
          <p:spPr bwMode="auto">
            <a:xfrm>
              <a:off x="16226717" y="5811670"/>
              <a:ext cx="1939766" cy="17495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7" name="TextBox 236"/>
            <p:cNvSpPr txBox="1"/>
            <p:nvPr/>
          </p:nvSpPr>
          <p:spPr>
            <a:xfrm>
              <a:off x="16397769" y="6034540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 85.4</a:t>
              </a:r>
              <a:endParaRPr lang="en-US" sz="11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783566" y="5925330"/>
              <a:ext cx="4666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 92.3</a:t>
              </a:r>
              <a:endParaRPr lang="en-US" sz="11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17148771" y="6056135"/>
              <a:ext cx="54373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 82.94</a:t>
              </a:r>
              <a:endParaRPr lang="en-US" sz="11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7547184" y="6075462"/>
              <a:ext cx="5062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80.32</a:t>
              </a:r>
              <a:endParaRPr lang="en-US" sz="1100" dirty="0"/>
            </a:p>
          </p:txBody>
        </p:sp>
      </p:grpSp>
      <p:sp>
        <p:nvSpPr>
          <p:cNvPr id="240" name="TextBox 239"/>
          <p:cNvSpPr txBox="1"/>
          <p:nvPr/>
        </p:nvSpPr>
        <p:spPr>
          <a:xfrm>
            <a:off x="14003414" y="5006623"/>
            <a:ext cx="6250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Average Score by Location of Medical Education, Specialty, and Years of Experience</a:t>
            </a:r>
            <a:endParaRPr lang="en-US" sz="1400" dirty="0"/>
          </a:p>
        </p:txBody>
      </p:sp>
      <p:sp>
        <p:nvSpPr>
          <p:cNvPr id="242" name="TextBox 241"/>
          <p:cNvSpPr txBox="1"/>
          <p:nvPr/>
        </p:nvSpPr>
        <p:spPr>
          <a:xfrm>
            <a:off x="14021281" y="5378590"/>
            <a:ext cx="369332" cy="134838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Score</a:t>
            </a:r>
            <a:r>
              <a:rPr lang="en-US" sz="1200" dirty="0" smtClean="0"/>
              <a:t> in </a:t>
            </a:r>
            <a:r>
              <a:rPr lang="en-US" sz="1200" b="1" dirty="0" smtClean="0"/>
              <a:t>Percentage</a:t>
            </a:r>
            <a:endParaRPr lang="en-US" sz="1200" b="1" dirty="0"/>
          </a:p>
        </p:txBody>
      </p:sp>
      <p:sp>
        <p:nvSpPr>
          <p:cNvPr id="243" name="TextBox 242"/>
          <p:cNvSpPr txBox="1"/>
          <p:nvPr/>
        </p:nvSpPr>
        <p:spPr>
          <a:xfrm>
            <a:off x="14311493" y="7035904"/>
            <a:ext cx="2195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Location</a:t>
            </a:r>
            <a:r>
              <a:rPr lang="en-US" sz="1200" dirty="0" smtClean="0"/>
              <a:t> </a:t>
            </a:r>
            <a:r>
              <a:rPr lang="en-US" sz="1200" b="1" dirty="0" smtClean="0"/>
              <a:t>of</a:t>
            </a:r>
            <a:r>
              <a:rPr lang="en-US" sz="1200" dirty="0" smtClean="0"/>
              <a:t> </a:t>
            </a:r>
            <a:r>
              <a:rPr lang="en-US" sz="1400" b="1" dirty="0" smtClean="0"/>
              <a:t>Medical</a:t>
            </a:r>
            <a:r>
              <a:rPr lang="en-US" sz="1200" dirty="0" smtClean="0"/>
              <a:t> </a:t>
            </a:r>
            <a:r>
              <a:rPr lang="en-US" sz="1200" b="1" dirty="0" smtClean="0"/>
              <a:t>Education</a:t>
            </a:r>
            <a:endParaRPr lang="en-US" sz="1200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16798247" y="7019837"/>
            <a:ext cx="951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Specialty</a:t>
            </a:r>
            <a:endParaRPr lang="en-US" sz="1200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18321230" y="7035468"/>
            <a:ext cx="1569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Years of </a:t>
            </a:r>
            <a:r>
              <a:rPr lang="en-US" sz="1400" b="1" dirty="0" smtClean="0"/>
              <a:t>Experience</a:t>
            </a:r>
            <a:endParaRPr lang="en-US" sz="1200" b="1" dirty="0"/>
          </a:p>
        </p:txBody>
      </p:sp>
      <p:sp>
        <p:nvSpPr>
          <p:cNvPr id="244" name="TextBox 243"/>
          <p:cNvSpPr txBox="1"/>
          <p:nvPr/>
        </p:nvSpPr>
        <p:spPr>
          <a:xfrm>
            <a:off x="14622692" y="4391946"/>
            <a:ext cx="1019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4a.</a:t>
            </a:r>
            <a:endParaRPr lang="en-US" sz="1600" b="1" dirty="0"/>
          </a:p>
        </p:txBody>
      </p:sp>
      <p:sp>
        <p:nvSpPr>
          <p:cNvPr id="144" name="TextBox 143"/>
          <p:cNvSpPr txBox="1"/>
          <p:nvPr/>
        </p:nvSpPr>
        <p:spPr>
          <a:xfrm>
            <a:off x="13979528" y="7312903"/>
            <a:ext cx="1201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4b-d.</a:t>
            </a:r>
            <a:endParaRPr lang="en-US" sz="1600" b="1" dirty="0"/>
          </a:p>
        </p:txBody>
      </p:sp>
      <p:sp>
        <p:nvSpPr>
          <p:cNvPr id="246" name="Rectangle 245"/>
          <p:cNvSpPr/>
          <p:nvPr/>
        </p:nvSpPr>
        <p:spPr>
          <a:xfrm>
            <a:off x="13928573" y="7568610"/>
            <a:ext cx="63012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Figure 4. (4a) </a:t>
            </a:r>
            <a:r>
              <a:rPr lang="en-US" sz="1400" dirty="0" smtClean="0"/>
              <a:t>The mean </a:t>
            </a:r>
            <a:r>
              <a:rPr lang="en-US" sz="1400" dirty="0"/>
              <a:t>test score for the 13 questions assessing Dengue knowledge was 84.7% with a standard deviation of 10.2%. (4b</a:t>
            </a:r>
            <a:r>
              <a:rPr lang="en-US" sz="1400" dirty="0" smtClean="0"/>
              <a:t>) Mean </a:t>
            </a:r>
            <a:r>
              <a:rPr lang="en-US" sz="1400" dirty="0"/>
              <a:t>scores were very similar between participants from all training locations. (4c</a:t>
            </a:r>
            <a:r>
              <a:rPr lang="en-US" sz="1400" dirty="0" smtClean="0"/>
              <a:t>) Mean </a:t>
            </a:r>
            <a:r>
              <a:rPr lang="en-US" sz="1400" dirty="0"/>
              <a:t>scores did not vary significantly between the different specialties </a:t>
            </a:r>
            <a:r>
              <a:rPr lang="en-US" sz="1400" dirty="0" smtClean="0"/>
              <a:t>surveyed.</a:t>
            </a:r>
            <a:r>
              <a:rPr lang="en-US" sz="1400" dirty="0"/>
              <a:t> (4d) There was no significant difference in mean score between physicians who had been practicing for 0 to 5 years, 6 to 10 years, or 11 or more years since graduation from medical school. </a:t>
            </a:r>
          </a:p>
        </p:txBody>
      </p:sp>
      <p:graphicFrame>
        <p:nvGraphicFramePr>
          <p:cNvPr id="147" name="Chart 1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122183"/>
              </p:ext>
            </p:extLst>
          </p:nvPr>
        </p:nvGraphicFramePr>
        <p:xfrm>
          <a:off x="15099874" y="9217365"/>
          <a:ext cx="4010548" cy="2273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sp>
        <p:nvSpPr>
          <p:cNvPr id="248" name="TextBox 247"/>
          <p:cNvSpPr txBox="1"/>
          <p:nvPr/>
        </p:nvSpPr>
        <p:spPr>
          <a:xfrm>
            <a:off x="14261992" y="12097525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249" name="Rectangle 248"/>
          <p:cNvSpPr/>
          <p:nvPr/>
        </p:nvSpPr>
        <p:spPr>
          <a:xfrm>
            <a:off x="14003414" y="11466267"/>
            <a:ext cx="6360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Figure </a:t>
            </a:r>
            <a:r>
              <a:rPr lang="en-US" sz="1400" b="1" dirty="0" smtClean="0"/>
              <a:t>5. Average Test Score for Different Category of Dengue Questions.  </a:t>
            </a:r>
            <a:r>
              <a:rPr lang="en-US" sz="1400" dirty="0" smtClean="0"/>
              <a:t>Participants demonstrate </a:t>
            </a:r>
            <a:r>
              <a:rPr lang="en-US" sz="1400" dirty="0"/>
              <a:t>a mean score of 93.2% for knowledge of microbiology, 84.4% for pathophysiology clinical presentation, 77.9% for diagnostic tests, and 83.5% for treatment. </a:t>
            </a:r>
          </a:p>
        </p:txBody>
      </p:sp>
      <p:sp>
        <p:nvSpPr>
          <p:cNvPr id="251" name="Rectangle 250"/>
          <p:cNvSpPr/>
          <p:nvPr/>
        </p:nvSpPr>
        <p:spPr>
          <a:xfrm>
            <a:off x="14003414" y="13973859"/>
            <a:ext cx="6178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 </a:t>
            </a:r>
            <a:r>
              <a:rPr lang="en-US" sz="1400" b="1" dirty="0"/>
              <a:t>Figure </a:t>
            </a:r>
            <a:r>
              <a:rPr lang="en-US" sz="1400" b="1" dirty="0" smtClean="0"/>
              <a:t>6a. Correlation Between Test Score and  Confidence Rate on Dengue Recognition and Treatment. </a:t>
            </a:r>
          </a:p>
          <a:p>
            <a:r>
              <a:rPr lang="en-US" sz="1400" dirty="0" smtClean="0"/>
              <a:t>When the self-reported confidence rate was correlated with the individual’s test score, there was a significant positive correlation for both confidence in Dengue recognition and treatment. (Pearson correlation, r= 0.474, p </a:t>
            </a:r>
            <a:r>
              <a:rPr lang="en-US" sz="1400" dirty="0"/>
              <a:t>&lt; 0.01; </a:t>
            </a:r>
            <a:r>
              <a:rPr lang="en-US" sz="1400" dirty="0" smtClean="0"/>
              <a:t>Pearson </a:t>
            </a:r>
            <a:r>
              <a:rPr lang="en-US" sz="1400" dirty="0"/>
              <a:t>correlation, r= 0.388, p &lt; </a:t>
            </a:r>
            <a:r>
              <a:rPr lang="en-US" sz="1400" dirty="0" smtClean="0"/>
              <a:t>0.05). 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mean participant confidence in recognizing Dengue was </a:t>
            </a:r>
            <a:r>
              <a:rPr lang="en-US" sz="1400" dirty="0" smtClean="0"/>
              <a:t>8.4 out of 10 </a:t>
            </a:r>
            <a:r>
              <a:rPr lang="en-US" sz="1400" dirty="0"/>
              <a:t>with a standard deviation of 1.4, and mean confidence in treating a severe case of Dengue was </a:t>
            </a:r>
            <a:r>
              <a:rPr lang="en-US" sz="1400" dirty="0" smtClean="0"/>
              <a:t>7.7 with </a:t>
            </a:r>
            <a:r>
              <a:rPr lang="en-US" sz="1400" dirty="0"/>
              <a:t>a standard deviation of 1.52</a:t>
            </a:r>
            <a:r>
              <a:rPr lang="en-US" sz="1400" dirty="0" smtClean="0"/>
              <a:t>. (Not shown in figure) </a:t>
            </a:r>
            <a:endParaRPr lang="en-US" sz="1400" dirty="0"/>
          </a:p>
        </p:txBody>
      </p:sp>
      <p:sp>
        <p:nvSpPr>
          <p:cNvPr id="254" name="TextBox 253"/>
          <p:cNvSpPr txBox="1"/>
          <p:nvPr/>
        </p:nvSpPr>
        <p:spPr>
          <a:xfrm>
            <a:off x="20733908" y="7312903"/>
            <a:ext cx="18466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5" name="Rectangle 254"/>
          <p:cNvSpPr/>
          <p:nvPr/>
        </p:nvSpPr>
        <p:spPr>
          <a:xfrm>
            <a:off x="20647275" y="5763671"/>
            <a:ext cx="60310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Discussion</a:t>
            </a:r>
            <a:endParaRPr lang="en-US" sz="2000" b="1" dirty="0"/>
          </a:p>
          <a:p>
            <a:pPr marL="285750" lvl="0" indent="-285750" fontAlgn="base">
              <a:buFont typeface="Arial"/>
              <a:buChar char="•"/>
            </a:pPr>
            <a:r>
              <a:rPr lang="en-US" sz="1600" dirty="0"/>
              <a:t>The mean test score for Dengue knowledge was higher than expected, suggesting that the Nicaraguan doctors </a:t>
            </a:r>
            <a:r>
              <a:rPr lang="en-US" sz="1600" dirty="0" smtClean="0"/>
              <a:t>have </a:t>
            </a:r>
            <a:r>
              <a:rPr lang="en-US" sz="1600" dirty="0"/>
              <a:t>an adequate knowledge of Dengue </a:t>
            </a:r>
            <a:r>
              <a:rPr lang="en-US" sz="1600" dirty="0" smtClean="0"/>
              <a:t>fever. </a:t>
            </a:r>
          </a:p>
          <a:p>
            <a:pPr marL="285750" lvl="0" indent="-285750" fontAlgn="base">
              <a:buFont typeface="Arial"/>
              <a:buChar char="•"/>
            </a:pPr>
            <a:r>
              <a:rPr lang="en-US" sz="1600" dirty="0" smtClean="0"/>
              <a:t>Knowledge base was adequate in all across</a:t>
            </a:r>
            <a:r>
              <a:rPr lang="en-US" sz="1600" dirty="0"/>
              <a:t> </a:t>
            </a:r>
            <a:r>
              <a:rPr lang="en-US" sz="1600" dirty="0" smtClean="0"/>
              <a:t>topics including microbiology, pathophysiology, clinical manifestation, diagnosis, and treatment. </a:t>
            </a:r>
            <a:endParaRPr lang="en-US" sz="1600" dirty="0"/>
          </a:p>
          <a:p>
            <a:pPr marL="285750" lvl="0" indent="-285750" fontAlgn="base">
              <a:buFont typeface="Arial"/>
              <a:buChar char="•"/>
            </a:pPr>
            <a:r>
              <a:rPr lang="en-US" sz="1600" dirty="0" smtClean="0"/>
              <a:t>Physicians in Nicaragua had </a:t>
            </a:r>
            <a:r>
              <a:rPr lang="en-US" sz="1600" dirty="0"/>
              <a:t>a high self-awareness of their Dengue knowledge. </a:t>
            </a:r>
            <a:endParaRPr lang="en-US" sz="1600" dirty="0" smtClean="0"/>
          </a:p>
          <a:p>
            <a:pPr marL="285750" lvl="0" indent="-285750" fontAlgn="base">
              <a:buFont typeface="Arial"/>
              <a:buChar char="•"/>
            </a:pPr>
            <a:r>
              <a:rPr lang="en-US" sz="1600" dirty="0"/>
              <a:t>P</a:t>
            </a:r>
            <a:r>
              <a:rPr lang="en-US" sz="1600" dirty="0" smtClean="0"/>
              <a:t>articipants rated the clinical relevance of the survey questions highly, suggesting that this study design is </a:t>
            </a:r>
            <a:r>
              <a:rPr lang="en-US" sz="1600" dirty="0"/>
              <a:t>useful for evaluating Dengue knowledge of physicians</a:t>
            </a:r>
            <a:r>
              <a:rPr lang="en-US" sz="1600" dirty="0" smtClean="0"/>
              <a:t>. </a:t>
            </a:r>
            <a:r>
              <a:rPr lang="en-US" sz="2000" dirty="0" smtClean="0"/>
              <a:t>  </a:t>
            </a:r>
            <a:endParaRPr lang="en-US" sz="2400" dirty="0" smtClean="0"/>
          </a:p>
          <a:p>
            <a:pPr lvl="1" fontAlgn="base"/>
            <a:r>
              <a:rPr lang="en-US" sz="2000" dirty="0" smtClean="0"/>
              <a:t>                </a:t>
            </a:r>
            <a:endParaRPr lang="en-US" sz="1600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20918574" y="3049330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0759308" y="2795998"/>
            <a:ext cx="299639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Figure 6b. Correlation of Test Score to Perceived Relevance of the Survey Content to the Community Practice. </a:t>
            </a:r>
            <a:r>
              <a:rPr lang="en-US" sz="1400" dirty="0" smtClean="0"/>
              <a:t>The participants rated the </a:t>
            </a:r>
            <a:r>
              <a:rPr lang="en-US" sz="1400" dirty="0"/>
              <a:t>relevance of the information contained in </a:t>
            </a:r>
            <a:r>
              <a:rPr lang="en-US" sz="1400" dirty="0" smtClean="0"/>
              <a:t>the survey as 8.9 </a:t>
            </a:r>
            <a:r>
              <a:rPr lang="en-US" sz="1400" dirty="0"/>
              <a:t>out of </a:t>
            </a:r>
            <a:r>
              <a:rPr lang="en-US" sz="1400" dirty="0" smtClean="0"/>
              <a:t>10 on average, </a:t>
            </a:r>
            <a:r>
              <a:rPr lang="en-US" sz="1400" dirty="0"/>
              <a:t>with a standard deviation of 1.3. </a:t>
            </a:r>
            <a:r>
              <a:rPr lang="en-US" sz="1400" dirty="0" smtClean="0"/>
              <a:t>Their relevance rating </a:t>
            </a:r>
            <a:r>
              <a:rPr lang="en-US" sz="1400" dirty="0"/>
              <a:t>compared to their test </a:t>
            </a:r>
            <a:r>
              <a:rPr lang="en-US" sz="1400" dirty="0" smtClean="0"/>
              <a:t>score showed a significant </a:t>
            </a:r>
            <a:r>
              <a:rPr lang="en-US" sz="1400" dirty="0"/>
              <a:t>positive </a:t>
            </a:r>
            <a:r>
              <a:rPr lang="en-US" sz="1400" dirty="0" smtClean="0"/>
              <a:t>correlation </a:t>
            </a:r>
            <a:r>
              <a:rPr lang="en-US" sz="1400" dirty="0"/>
              <a:t>(Pearson correlation, r= 0.480, p &lt; 0.01).</a:t>
            </a:r>
          </a:p>
        </p:txBody>
      </p:sp>
      <p:sp>
        <p:nvSpPr>
          <p:cNvPr id="77" name="Picture Placeholder 76"/>
          <p:cNvSpPr>
            <a:spLocks noGrp="1"/>
          </p:cNvSpPr>
          <p:nvPr>
            <p:ph type="pic" sz="quarter" idx="128"/>
          </p:nvPr>
        </p:nvSpPr>
        <p:spPr/>
      </p:sp>
      <p:pic>
        <p:nvPicPr>
          <p:cNvPr id="110" name="Shape 456"/>
          <p:cNvPicPr preferRelativeResize="0"/>
          <p:nvPr/>
        </p:nvPicPr>
        <p:blipFill rotWithShape="1">
          <a:blip r:embed="rId26">
            <a:alphaModFix/>
          </a:blip>
          <a:srcRect l="4288" b="8400"/>
          <a:stretch/>
        </p:blipFill>
        <p:spPr>
          <a:xfrm>
            <a:off x="14314916" y="5289722"/>
            <a:ext cx="1899000" cy="1749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1" name="Shape 484"/>
          <p:cNvGrpSpPr/>
          <p:nvPr/>
        </p:nvGrpSpPr>
        <p:grpSpPr>
          <a:xfrm>
            <a:off x="14556275" y="5475149"/>
            <a:ext cx="1536782" cy="402696"/>
            <a:chOff x="16533637" y="6192985"/>
            <a:chExt cx="1536782" cy="402696"/>
          </a:xfrm>
        </p:grpSpPr>
        <p:sp>
          <p:nvSpPr>
            <p:cNvPr id="112" name="Shape 485"/>
            <p:cNvSpPr txBox="1"/>
            <p:nvPr/>
          </p:nvSpPr>
          <p:spPr>
            <a:xfrm>
              <a:off x="16533637" y="6334081"/>
              <a:ext cx="543599" cy="26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76.90</a:t>
              </a:r>
            </a:p>
          </p:txBody>
        </p:sp>
        <p:sp>
          <p:nvSpPr>
            <p:cNvPr id="114" name="Shape 486"/>
            <p:cNvSpPr txBox="1"/>
            <p:nvPr/>
          </p:nvSpPr>
          <p:spPr>
            <a:xfrm>
              <a:off x="17037987" y="6219794"/>
              <a:ext cx="543599" cy="26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84.47</a:t>
              </a:r>
            </a:p>
          </p:txBody>
        </p:sp>
        <p:sp>
          <p:nvSpPr>
            <p:cNvPr id="116" name="Shape 487"/>
            <p:cNvSpPr txBox="1"/>
            <p:nvPr/>
          </p:nvSpPr>
          <p:spPr>
            <a:xfrm>
              <a:off x="17526820" y="6192985"/>
              <a:ext cx="543599" cy="26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86.47</a:t>
              </a:r>
            </a:p>
          </p:txBody>
        </p:sp>
      </p:grpSp>
      <p:pic>
        <p:nvPicPr>
          <p:cNvPr id="117" name="Shape 364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18162912" y="5299410"/>
            <a:ext cx="1836616" cy="172042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8" name="Shape 480"/>
          <p:cNvGrpSpPr/>
          <p:nvPr/>
        </p:nvGrpSpPr>
        <p:grpSpPr>
          <a:xfrm>
            <a:off x="18433979" y="5334380"/>
            <a:ext cx="1454542" cy="324571"/>
            <a:chOff x="16402026" y="5935404"/>
            <a:chExt cx="1738843" cy="331258"/>
          </a:xfrm>
        </p:grpSpPr>
        <p:sp>
          <p:nvSpPr>
            <p:cNvPr id="125" name="Shape 481"/>
            <p:cNvSpPr txBox="1"/>
            <p:nvPr/>
          </p:nvSpPr>
          <p:spPr>
            <a:xfrm>
              <a:off x="16402026" y="5987724"/>
              <a:ext cx="543598" cy="26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9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83.82</a:t>
              </a:r>
              <a:endPara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Shape 482"/>
            <p:cNvSpPr txBox="1"/>
            <p:nvPr/>
          </p:nvSpPr>
          <p:spPr>
            <a:xfrm>
              <a:off x="16984387" y="6005062"/>
              <a:ext cx="5436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9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81.52</a:t>
              </a:r>
              <a:endPara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Shape 483"/>
            <p:cNvSpPr txBox="1"/>
            <p:nvPr/>
          </p:nvSpPr>
          <p:spPr>
            <a:xfrm>
              <a:off x="17597270" y="5935404"/>
              <a:ext cx="543599" cy="26160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9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86.65</a:t>
              </a:r>
              <a:endPara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Text Placeholder 175"/>
          <p:cNvSpPr>
            <a:spLocks noGrp="1"/>
          </p:cNvSpPr>
          <p:nvPr>
            <p:ph type="body" sz="quarter" idx="20"/>
          </p:nvPr>
        </p:nvSpPr>
        <p:spPr>
          <a:xfrm>
            <a:off x="7200195" y="9776659"/>
            <a:ext cx="6280547" cy="597961"/>
          </a:xfrm>
        </p:spPr>
        <p:txBody>
          <a:bodyPr/>
          <a:lstStyle/>
          <a:p>
            <a:r>
              <a:rPr lang="en-US" sz="3200" u="none" dirty="0" smtClean="0">
                <a:solidFill>
                  <a:srgbClr val="000000"/>
                </a:solidFill>
              </a:rPr>
              <a:t>Results</a:t>
            </a:r>
            <a:endParaRPr lang="en-US" sz="3200" u="none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0550" y="3463639"/>
            <a:ext cx="59675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Dengue is one of the most prevalent mosquito-borne diseases of human </a:t>
            </a:r>
            <a:r>
              <a:rPr lang="en-US" sz="1600" dirty="0" smtClean="0"/>
              <a:t>throughout </a:t>
            </a:r>
            <a:r>
              <a:rPr lang="en-US" sz="1600" dirty="0"/>
              <a:t>the tropics and subtropics worldwide. Over the past decade, the number of dengue outbreaks has drastically increased </a:t>
            </a:r>
            <a:r>
              <a:rPr lang="en-US" sz="1600" dirty="0" smtClean="0"/>
              <a:t>with </a:t>
            </a:r>
            <a:r>
              <a:rPr lang="en-US" sz="1600" dirty="0"/>
              <a:t>more than 390 million dengue </a:t>
            </a:r>
            <a:r>
              <a:rPr lang="en-US" sz="1600" dirty="0" smtClean="0"/>
              <a:t>viral</a:t>
            </a:r>
          </a:p>
          <a:p>
            <a:r>
              <a:rPr lang="en-US" sz="1600" dirty="0" smtClean="0"/>
              <a:t>Infection  every </a:t>
            </a:r>
            <a:r>
              <a:rPr lang="en-US" sz="1600" dirty="0"/>
              <a:t>year, of which 96 million manifest </a:t>
            </a:r>
            <a:endParaRPr lang="en-US" sz="1600" dirty="0" smtClean="0"/>
          </a:p>
          <a:p>
            <a:r>
              <a:rPr lang="en-US" sz="1600" dirty="0" smtClean="0"/>
              <a:t>clinically </a:t>
            </a:r>
            <a:r>
              <a:rPr lang="en-US" sz="1600" dirty="0"/>
              <a:t>[1].  </a:t>
            </a:r>
            <a:r>
              <a:rPr lang="en-US" sz="1600" dirty="0" smtClean="0"/>
              <a:t>Dengue </a:t>
            </a:r>
            <a:r>
              <a:rPr lang="en-US" sz="1600" dirty="0"/>
              <a:t>fever (DF) is an acute infection </a:t>
            </a:r>
            <a:r>
              <a:rPr lang="en-US" sz="1600" dirty="0" smtClean="0"/>
              <a:t>by</a:t>
            </a:r>
          </a:p>
          <a:p>
            <a:r>
              <a:rPr lang="en-US" sz="1600" dirty="0"/>
              <a:t>D</a:t>
            </a:r>
            <a:r>
              <a:rPr lang="en-US" sz="1600" dirty="0" smtClean="0"/>
              <a:t>engue virus (</a:t>
            </a:r>
            <a:r>
              <a:rPr lang="en-US" sz="1600" dirty="0"/>
              <a:t>DENV type 1-4) </a:t>
            </a:r>
            <a:r>
              <a:rPr lang="en-US" sz="1600" dirty="0" smtClean="0"/>
              <a:t>and all types </a:t>
            </a:r>
            <a:r>
              <a:rPr lang="en-US" sz="1600" dirty="0"/>
              <a:t> </a:t>
            </a:r>
            <a:r>
              <a:rPr lang="en-US" sz="1600" dirty="0" smtClean="0"/>
              <a:t>are </a:t>
            </a:r>
            <a:r>
              <a:rPr lang="en-US" sz="1600" dirty="0"/>
              <a:t>capable </a:t>
            </a:r>
            <a:endParaRPr lang="en-US" sz="1600" dirty="0" smtClean="0"/>
          </a:p>
          <a:p>
            <a:r>
              <a:rPr lang="en-US" sz="1600" dirty="0" smtClean="0"/>
              <a:t>of </a:t>
            </a:r>
            <a:r>
              <a:rPr lang="en-US" sz="1600" dirty="0"/>
              <a:t>causing the full spectrum of </a:t>
            </a:r>
            <a:r>
              <a:rPr lang="en-US" sz="1600" dirty="0" smtClean="0"/>
              <a:t>clinical manifestation </a:t>
            </a:r>
          </a:p>
          <a:p>
            <a:r>
              <a:rPr lang="en-US" sz="1600" dirty="0" smtClean="0"/>
              <a:t>from </a:t>
            </a:r>
            <a:r>
              <a:rPr lang="en-US" sz="1600" dirty="0"/>
              <a:t>an asymptomatic infection to </a:t>
            </a:r>
            <a:r>
              <a:rPr lang="en-US" sz="1600" dirty="0" smtClean="0"/>
              <a:t>life</a:t>
            </a:r>
            <a:r>
              <a:rPr lang="en-US" sz="1600" dirty="0"/>
              <a:t>-threatening </a:t>
            </a:r>
            <a:r>
              <a:rPr lang="en-US" sz="1600" dirty="0" smtClean="0"/>
              <a:t>illness</a:t>
            </a:r>
          </a:p>
          <a:p>
            <a:r>
              <a:rPr lang="en-US" sz="1600" dirty="0" smtClean="0"/>
              <a:t>including Dengue </a:t>
            </a:r>
            <a:r>
              <a:rPr lang="en-US" sz="1600" dirty="0"/>
              <a:t>H</a:t>
            </a:r>
            <a:r>
              <a:rPr lang="en-US" sz="1600" dirty="0" smtClean="0"/>
              <a:t>emorrhagic </a:t>
            </a:r>
            <a:r>
              <a:rPr lang="en-US" sz="1600" dirty="0"/>
              <a:t>F</a:t>
            </a:r>
            <a:r>
              <a:rPr lang="en-US" sz="1600" dirty="0" smtClean="0"/>
              <a:t>ever </a:t>
            </a:r>
            <a:r>
              <a:rPr lang="en-US" sz="1600" dirty="0"/>
              <a:t>(DHF) and </a:t>
            </a:r>
            <a:r>
              <a:rPr lang="en-US" sz="1600" dirty="0" smtClean="0"/>
              <a:t>Dengue </a:t>
            </a:r>
            <a:r>
              <a:rPr lang="en-US" sz="1600" dirty="0"/>
              <a:t>S</a:t>
            </a:r>
            <a:r>
              <a:rPr lang="en-US" sz="1600" dirty="0" smtClean="0"/>
              <a:t>hock </a:t>
            </a:r>
            <a:r>
              <a:rPr lang="en-US" sz="1600" dirty="0"/>
              <a:t>S</a:t>
            </a:r>
            <a:r>
              <a:rPr lang="en-US" sz="1600" dirty="0" smtClean="0"/>
              <a:t>yndrome </a:t>
            </a:r>
            <a:r>
              <a:rPr lang="en-US" sz="1600" dirty="0"/>
              <a:t>(DSS) [2]. Although D</a:t>
            </a:r>
            <a:r>
              <a:rPr lang="en-US" sz="1600" dirty="0" smtClean="0"/>
              <a:t>engue </a:t>
            </a:r>
            <a:r>
              <a:rPr lang="en-US" sz="1600" dirty="0"/>
              <a:t>vaccine </a:t>
            </a:r>
            <a:r>
              <a:rPr lang="en-US" sz="1600" dirty="0" smtClean="0"/>
              <a:t>has </a:t>
            </a:r>
            <a:r>
              <a:rPr lang="en-US" sz="1600" dirty="0"/>
              <a:t>been introduced in 2015, global licensure is yet to be established and the level of performance and safety of the vaccine is uncertain. [</a:t>
            </a:r>
            <a:r>
              <a:rPr lang="en-US" sz="1600" dirty="0" smtClean="0"/>
              <a:t>3]</a:t>
            </a:r>
            <a:r>
              <a:rPr lang="en-US" sz="1600" dirty="0"/>
              <a:t>. Prompt case recognition and appropriate clinical management of this complex disease by physicians </a:t>
            </a:r>
            <a:r>
              <a:rPr lang="en-US" sz="1600" dirty="0" smtClean="0"/>
              <a:t>are </a:t>
            </a:r>
            <a:r>
              <a:rPr lang="en-US" sz="1600" dirty="0"/>
              <a:t>be crucial in reducing mortality from severe dengue complications </a:t>
            </a:r>
            <a:r>
              <a:rPr lang="en-US" sz="1600" dirty="0" smtClean="0"/>
              <a:t>[4]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731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36x60-Template-V3">
  <a:themeElements>
    <a:clrScheme name="Custom 10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437C9F"/>
      </a:accent1>
      <a:accent2>
        <a:srgbClr val="EA7C5A"/>
      </a:accent2>
      <a:accent3>
        <a:srgbClr val="FEB80A"/>
      </a:accent3>
      <a:accent4>
        <a:srgbClr val="2F7A7E"/>
      </a:accent4>
      <a:accent5>
        <a:srgbClr val="3B9B94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C1B18"/>
      </a:accent1>
      <a:accent2>
        <a:srgbClr val="C0504D"/>
      </a:accent2>
      <a:accent3>
        <a:srgbClr val="9BBB59"/>
      </a:accent3>
      <a:accent4>
        <a:srgbClr val="8064A2"/>
      </a:accent4>
      <a:accent5>
        <a:srgbClr val="4AC3BB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1521</TotalTime>
  <Words>1296</Words>
  <Application>Microsoft Macintosh PowerPoint</Application>
  <PresentationFormat>Custom</PresentationFormat>
  <Paragraphs>102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Semi</cp:lastModifiedBy>
  <cp:revision>75</cp:revision>
  <dcterms:created xsi:type="dcterms:W3CDTF">2012-02-06T18:46:22Z</dcterms:created>
  <dcterms:modified xsi:type="dcterms:W3CDTF">2016-02-23T20:42:19Z</dcterms:modified>
</cp:coreProperties>
</file>